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1" r:id="rId3"/>
    <p:sldId id="289" r:id="rId4"/>
    <p:sldId id="264" r:id="rId5"/>
    <p:sldId id="290" r:id="rId6"/>
    <p:sldId id="312" r:id="rId7"/>
    <p:sldId id="313" r:id="rId8"/>
    <p:sldId id="300" r:id="rId9"/>
    <p:sldId id="320" r:id="rId10"/>
    <p:sldId id="321" r:id="rId11"/>
    <p:sldId id="314" r:id="rId12"/>
    <p:sldId id="297" r:id="rId1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A744E63-C271-4220-9FB8-A3B6994D841C}">
          <p14:sldIdLst>
            <p14:sldId id="261"/>
          </p14:sldIdLst>
        </p14:section>
        <p14:section name="Section sans titre" id="{0E555D79-495B-4F02-9E16-5F2B68CA2336}">
          <p14:sldIdLst>
            <p14:sldId id="289"/>
            <p14:sldId id="264"/>
            <p14:sldId id="290"/>
            <p14:sldId id="312"/>
            <p14:sldId id="313"/>
            <p14:sldId id="300"/>
            <p14:sldId id="320"/>
            <p14:sldId id="321"/>
            <p14:sldId id="314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B3F"/>
    <a:srgbClr val="2015F7"/>
    <a:srgbClr val="8C1713"/>
    <a:srgbClr val="FFFFFF"/>
    <a:srgbClr val="8D42C6"/>
    <a:srgbClr val="FF9933"/>
    <a:srgbClr val="C2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5113" autoAdjust="0"/>
  </p:normalViewPr>
  <p:slideViewPr>
    <p:cSldViewPr>
      <p:cViewPr varScale="1">
        <p:scale>
          <a:sx n="95" d="100"/>
          <a:sy n="95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B9B25F3-F734-47AB-8B01-E5B0DAB066DE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339D6D4-018E-4CFF-95FC-5D0991682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5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D6D4-018E-4CFF-95FC-5D09916825C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90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D6D4-018E-4CFF-95FC-5D09916825C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65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E6141AF-E9E8-4042-85D9-AF1595B6BD63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D75E0AA-B63E-4278-84FA-58D7960A2E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11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468052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B0F51ED-BA13-4C7D-BC80-C617F11638C3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E71D1E3-81AE-4DDF-94B6-DC6B8BC61C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683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DE4B0C5-967B-4675-B142-11C69B7EF468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02B68D9-CD59-43A4-A0DF-D8BEBEFF81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037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9081-32FB-47C1-B51D-39B15A7E13E3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95C6-0B04-4DCF-A8E9-0F1D9EEF81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069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41C5-EED3-4D5A-8F36-8E7AFE72BDE1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1620-F36C-49BF-85C5-2C99FDD77B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189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DD883-EA77-4994-B479-C9907007E9D4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EA60-74A1-4E3D-BBC2-B6BA8D3A25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2601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661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7497-8134-4736-B269-93EDA9614327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35A3-D116-4648-B528-4428DDA747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767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4EF6-8328-4857-9697-51C7D25B9219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13E4-BB22-40C6-970D-C439C56BD4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976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F19B-78D1-4EF1-9079-A459CC0F891C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277A-A286-4124-8865-501EA11F62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8073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F573-B090-4467-83A9-B423E5F9F05F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DC14-4958-429E-BFEA-A91858B829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989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9270-DCF9-4D2A-9E54-75AA0482D59D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5BC55-FCC4-4278-B006-2DDE7C0570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677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468052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B1C2775-63BC-4B38-B8A6-945A0873597C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42D68F2-B7BB-4CD2-9ABB-8888819ECA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7398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6AE3-B5A2-4905-8590-360C87B22FC2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51B54-77FE-46FD-873E-644239B923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298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D2C0-E12B-4D1C-9E73-379CF8EB2A58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E156E-7DCD-4B4E-8223-27600328B8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6930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84A7-C756-45FC-B11E-8C93E293897E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1089-57EB-4932-B00D-C6C836F022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15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40E00E0-67AB-4610-96BE-735D94423EF0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C08BF3D-4E58-45F9-8E66-D7E1B4D340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260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468052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011164D-23D1-4A85-B3F7-76D6200C46C5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ED360BE-192E-4AB5-BCA8-F84252505B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797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4680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0A57752-554F-47BD-9C42-322D4BB878CE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E757FD7-6E3F-4EC1-8FBF-B7D868D8C5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992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468052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95C3C78-9A24-411C-ABFE-ABF1BD4D74DC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324E41E-7F2B-4B9F-AA12-1D9365CCAD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985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3DB3D6C-6A97-405D-A82A-EB2F8B808B0F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6B7E798-F5C6-4594-9894-A5E45E08BA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949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8E88485-2D66-44E9-84F2-1AC53B6880F6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4F9AD46-0D7B-44D3-A920-9C7E94EBCD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575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6818F01-481F-49E6-B344-47DCE24F630E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14DD705-B505-4BEC-8395-86519F969B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494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32033" y="3396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3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157072C-0450-49D4-BC0F-853F39876485}" type="datetimeFigureOut">
              <a:rPr lang="fr-FR" altLang="fr-FR"/>
              <a:pPr>
                <a:defRPr/>
              </a:pPr>
              <a:t>28/10/2020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D39B131-44FA-4E39-92FB-0C8AAA41B8B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442913" indent="-4429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tabLst>
          <a:tab pos="442913" algn="l"/>
        </a:tabLst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v-tlemcen.dz/assets/uploads/2020/Nouveau%20bachelier/FSEG/L3CI.pdf" TargetMode="External"/><Relationship Id="rId13" Type="http://schemas.openxmlformats.org/officeDocument/2006/relationships/hyperlink" Target="https://www.univ-tlemcen.dz/assets/uploads/2020/Nouveau%20bachelier/FSEG/L3CF.pdf" TargetMode="External"/><Relationship Id="rId18" Type="http://schemas.openxmlformats.org/officeDocument/2006/relationships/hyperlink" Target="https://www.univ-tlemcen.dz/assets/uploads/2020/Nouveau%20bachelier/FSEG/L3EGE.pdf" TargetMode="External"/><Relationship Id="rId3" Type="http://schemas.openxmlformats.org/officeDocument/2006/relationships/hyperlink" Target="https://www.univ-tlemcen.dz/assets/uploads/2020/Nouveau%20bachelier/FSEG/L2%20Sgestion.pdf" TargetMode="External"/><Relationship Id="rId7" Type="http://schemas.openxmlformats.org/officeDocument/2006/relationships/hyperlink" Target="https://www.univ-tlemcen.dz/assets/uploads/2020/Nouveau%20bachelier/FSEG/L3MRK.pdf" TargetMode="External"/><Relationship Id="rId12" Type="http://schemas.openxmlformats.org/officeDocument/2006/relationships/hyperlink" Target="https://www.univ-tlemcen.dz/assets/uploads/2020/Nouveau%20bachelier/FSEG/L3CA.pdf" TargetMode="External"/><Relationship Id="rId17" Type="http://schemas.openxmlformats.org/officeDocument/2006/relationships/hyperlink" Target="https://www.univ-tlemcen.dz/assets/uploads/2020/Nouveau%20bachelier/FSEG/L3EMB.pdf" TargetMode="External"/><Relationship Id="rId2" Type="http://schemas.openxmlformats.org/officeDocument/2006/relationships/hyperlink" Target="https://www.univ-tlemcen.dz/assets/uploads/2020/Nouveau%20bachelier/FSEG/L2FIN.pdf" TargetMode="External"/><Relationship Id="rId16" Type="http://schemas.openxmlformats.org/officeDocument/2006/relationships/hyperlink" Target="https://www.univ-tlemcen.dz/assets/uploads/2020/Nouveau%20bachelier/FSEG/L3AEP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niv-tlemcen.dz/assets/uploads/2020/Nouveau%20bachelier/FSEG/L1TC.pdf" TargetMode="External"/><Relationship Id="rId11" Type="http://schemas.openxmlformats.org/officeDocument/2006/relationships/hyperlink" Target="https://www.univ-tlemcen.dz/assets/uploads/2020/Nouveau%20bachelier/FSEG/L3mrh.pdf" TargetMode="External"/><Relationship Id="rId5" Type="http://schemas.openxmlformats.org/officeDocument/2006/relationships/hyperlink" Target="https://www.univ-tlemcen.dz/assets/uploads/2020/Nouveau%20bachelier/FSEG/L2%20SECO.pdf" TargetMode="External"/><Relationship Id="rId15" Type="http://schemas.openxmlformats.org/officeDocument/2006/relationships/hyperlink" Target="https://www.univ-tlemcen.dz/assets/uploads/2020/Nouveau%20bachelier/FSEG/L3EQ.pdf" TargetMode="External"/><Relationship Id="rId10" Type="http://schemas.openxmlformats.org/officeDocument/2006/relationships/hyperlink" Target="https://www.univ-tlemcen.dz/assets/uploads/2020/Nouveau%20bachelier/FSEG/L3mng.pdf" TargetMode="External"/><Relationship Id="rId19" Type="http://schemas.openxmlformats.org/officeDocument/2006/relationships/hyperlink" Target="https://www.univ-tlemcen.dz/assets/uploads/2020/Nouveau%20bachelier/FSEG/L3FBA.pdf" TargetMode="External"/><Relationship Id="rId4" Type="http://schemas.openxmlformats.org/officeDocument/2006/relationships/hyperlink" Target="https://www.univ-tlemcen.dz/assets/uploads/2020/Nouveau%20bachelier/FSEG/L2%20SCOM.pdf" TargetMode="External"/><Relationship Id="rId9" Type="http://schemas.openxmlformats.org/officeDocument/2006/relationships/hyperlink" Target="https://www.univ-tlemcen.dz/assets/uploads/2020/Nouveau%20bachelier/FSEG/L3GP.pdf" TargetMode="External"/><Relationship Id="rId14" Type="http://schemas.openxmlformats.org/officeDocument/2006/relationships/hyperlink" Target="https://www.univ-tlemcen.dz/assets/uploads/2020/Nouveau%20bachelier/FSEG/L3FE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v-tlemcen.dz/assets/uploads/2020/Nouveau%20bachelier/FSEG/MASTER%20CFA.pdf" TargetMode="External"/><Relationship Id="rId13" Type="http://schemas.openxmlformats.org/officeDocument/2006/relationships/hyperlink" Target="https://www.univ-tlemcen.dz/assets/uploads/2020/Nouveau%20bachelier/FSEG/MASTER%20EGE.pdf" TargetMode="External"/><Relationship Id="rId3" Type="http://schemas.openxmlformats.org/officeDocument/2006/relationships/hyperlink" Target="https://www.univ-tlemcen.dz/assets/uploads/2020/Nouveau%20bachelier/FSEG/MASTER%20FCI.pdf" TargetMode="External"/><Relationship Id="rId7" Type="http://schemas.openxmlformats.org/officeDocument/2006/relationships/hyperlink" Target="https://www.univ-tlemcen.dz/assets/uploads/2020/Nouveau%20bachelier/FSEG/MASTER%20CA.pdf" TargetMode="External"/><Relationship Id="rId12" Type="http://schemas.openxmlformats.org/officeDocument/2006/relationships/hyperlink" Target="https://www.univ-tlemcen.dz/assets/uploads/2020/Nouveau%20bachelier/FSEG/MASTER%20EMB.pdf" TargetMode="External"/><Relationship Id="rId2" Type="http://schemas.openxmlformats.org/officeDocument/2006/relationships/hyperlink" Target="https://www.univ-tlemcen.dz/assets/uploads/2020/Nouveau%20bachelier/FSEG/master%20MS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niv-tlemcen.dz/assets/uploads/2020/Nouveau%20bachelier/FSEG/MASTER%20GRH.pdf" TargetMode="External"/><Relationship Id="rId11" Type="http://schemas.openxmlformats.org/officeDocument/2006/relationships/hyperlink" Target="https://www.univ-tlemcen.dz/assets/uploads/2020/Nouveau%20bachelier/FSEG/MASTER%20AEP.pdf" TargetMode="External"/><Relationship Id="rId5" Type="http://schemas.openxmlformats.org/officeDocument/2006/relationships/hyperlink" Target="https://www.univ-tlemcen.dz/assets/uploads/2020/Nouveau%20bachelier/FSEG/MASTER%20ENTREPRENEURIAT%20.pdf" TargetMode="External"/><Relationship Id="rId10" Type="http://schemas.openxmlformats.org/officeDocument/2006/relationships/hyperlink" Target="https://www.univ-tlemcen.dz/assets/uploads/2020/Nouveau%20bachelier/FSEG/MASTER%20EQ.pdf" TargetMode="External"/><Relationship Id="rId4" Type="http://schemas.openxmlformats.org/officeDocument/2006/relationships/hyperlink" Target="https://www.univ-tlemcen.dz/assets/uploads/2020/Nouveau%20bachelier/FSEG/MASTER%20GP.pdf" TargetMode="External"/><Relationship Id="rId9" Type="http://schemas.openxmlformats.org/officeDocument/2006/relationships/hyperlink" Target="https://www.univ-tlemcen.dz/assets/uploads/2020/Nouveau%20bachelier/FSEG/MASTER%20FE.pdf" TargetMode="External"/><Relationship Id="rId14" Type="http://schemas.openxmlformats.org/officeDocument/2006/relationships/hyperlink" Target="https://www.univ-tlemcen.dz/assets/uploads/2020/Nouveau%20bachelier/FSEG/MASTER%20FB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oneTexte 3"/>
          <p:cNvSpPr txBox="1">
            <a:spLocks noChangeArrowheads="1"/>
          </p:cNvSpPr>
          <p:nvPr/>
        </p:nvSpPr>
        <p:spPr bwMode="auto">
          <a:xfrm>
            <a:off x="1043608" y="6339545"/>
            <a:ext cx="5113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200" b="1" dirty="0">
                <a:solidFill>
                  <a:srgbClr val="FFFFFF"/>
                </a:solidFill>
              </a:rPr>
              <a:t>Bienvenue 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1" y="5548989"/>
            <a:ext cx="2804610" cy="10417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1" y="1844823"/>
            <a:ext cx="90675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33738" algn="r" rtl="1"/>
            <a:r>
              <a:rPr lang="ar-DZ" sz="4400" b="1" dirty="0">
                <a:solidFill>
                  <a:schemeClr val="bg1"/>
                </a:solidFill>
              </a:rPr>
              <a:t>الكلية تهنئكم على نجاحكم في شهادة البكالوريا </a:t>
            </a:r>
            <a:r>
              <a:rPr lang="fr-FR" sz="4400" b="1" dirty="0">
                <a:solidFill>
                  <a:schemeClr val="bg1"/>
                </a:solidFill>
              </a:rPr>
              <a:t> </a:t>
            </a:r>
            <a:r>
              <a:rPr lang="ar-DZ" sz="4400" b="1" dirty="0">
                <a:solidFill>
                  <a:schemeClr val="bg1"/>
                </a:solidFill>
              </a:rPr>
              <a:t>2020</a:t>
            </a:r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01241" y="5677538"/>
            <a:ext cx="4466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None/>
            </a:pPr>
            <a:r>
              <a:rPr lang="ar-DZ" sz="2800" b="1" dirty="0">
                <a:latin typeface="Arabic Typesetting" pitchFamily="66" charset="-78"/>
                <a:cs typeface="+mj-cs"/>
              </a:rPr>
              <a:t>كلية العلوم الاقتصادية </a:t>
            </a:r>
            <a:r>
              <a:rPr lang="fr-FR" sz="2800" b="1" dirty="0">
                <a:latin typeface="Arabic Typesetting" pitchFamily="66" charset="-78"/>
                <a:cs typeface="+mj-cs"/>
              </a:rPr>
              <a:t>,</a:t>
            </a:r>
            <a:r>
              <a:rPr lang="ar-DZ" sz="2800" b="1" dirty="0">
                <a:latin typeface="Arabic Typesetting" pitchFamily="66" charset="-78"/>
                <a:cs typeface="+mj-cs"/>
              </a:rPr>
              <a:t>التجارية وعلوم التسيير- جامعة تلمسان </a:t>
            </a:r>
            <a:endParaRPr lang="fr-FR" altLang="en-US" sz="2800" b="1" dirty="0">
              <a:latin typeface="Arabic Typesetting" pitchFamily="66" charset="-7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6" dur="6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238"/>
            <a:ext cx="9010328" cy="836613"/>
          </a:xfrm>
        </p:spPr>
        <p:txBody>
          <a:bodyPr/>
          <a:lstStyle/>
          <a:p>
            <a:pPr algn="r" rtl="1"/>
            <a:r>
              <a:rPr lang="ar-DZ" sz="3200" dirty="0">
                <a:latin typeface="Traditional Arabic" pitchFamily="18" charset="-78"/>
                <a:cs typeface="Traditional Arabic" pitchFamily="18" charset="-78"/>
              </a:rPr>
              <a:t>منافد التخصصات المفتوحة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23526" y="1052736"/>
            <a:ext cx="5934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itchFamily="2" charset="2"/>
              <a:buChar char="q"/>
            </a:pPr>
            <a:r>
              <a:rPr lang="ar-DZ" sz="3600" dirty="0">
                <a:latin typeface="Arabic Typesetting" pitchFamily="66" charset="-78"/>
                <a:cs typeface="Arabic Typesetting" pitchFamily="66" charset="-78"/>
              </a:rPr>
              <a:t>القطاع العام</a:t>
            </a: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ar-DZ" sz="3600" dirty="0">
                <a:latin typeface="Arabic Typesetting" pitchFamily="66" charset="-78"/>
                <a:cs typeface="Arabic Typesetting" pitchFamily="66" charset="-78"/>
              </a:rPr>
              <a:t>القطاع الاقتصادي</a:t>
            </a: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ar-DZ" sz="3600" dirty="0">
                <a:latin typeface="Arabic Typesetting" pitchFamily="66" charset="-78"/>
                <a:cs typeface="Arabic Typesetting" pitchFamily="66" charset="-78"/>
              </a:rPr>
              <a:t>القطاع المصرفي</a:t>
            </a: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ar-DZ" sz="3600" dirty="0">
                <a:latin typeface="Arabic Typesetting" pitchFamily="66" charset="-78"/>
                <a:cs typeface="Arabic Typesetting" pitchFamily="66" charset="-78"/>
              </a:rPr>
              <a:t>القطاع المالي</a:t>
            </a: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ar-DZ" sz="3600" dirty="0">
                <a:latin typeface="Arabic Typesetting" pitchFamily="66" charset="-78"/>
                <a:cs typeface="Arabic Typesetting" pitchFamily="66" charset="-78"/>
              </a:rPr>
              <a:t>القطاع تأمينات</a:t>
            </a: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ar-DZ" sz="3600" dirty="0">
                <a:latin typeface="Arabic Typesetting" pitchFamily="66" charset="-78"/>
                <a:cs typeface="Arabic Typesetting" pitchFamily="66" charset="-78"/>
              </a:rPr>
              <a:t>القطاع الخاص</a:t>
            </a:r>
            <a:endParaRPr lang="fr-FR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3" descr="C:\Users\user\Downloads\téléchargemen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702831"/>
            <a:ext cx="4032448" cy="1822514"/>
          </a:xfrm>
          <a:prstGeom prst="rect">
            <a:avLst/>
          </a:prstGeom>
          <a:noFill/>
        </p:spPr>
      </p:pic>
      <p:pic>
        <p:nvPicPr>
          <p:cNvPr id="6" name="Picture 2" descr="C:\Users\user\Downloads\gestion-entrepri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4702830"/>
            <a:ext cx="4176464" cy="1822514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36912"/>
            <a:ext cx="2971194" cy="18321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36712"/>
            <a:ext cx="2971194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33872" y="2564903"/>
            <a:ext cx="74888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800" dirty="0">
                <a:solidFill>
                  <a:srgbClr val="C00000"/>
                </a:solidFill>
              </a:rPr>
              <a:t>مرحبا بكم في كلية العلوم الاقتصادية، التجارية وعلوم التسيير</a:t>
            </a:r>
          </a:p>
          <a:p>
            <a:pPr algn="r" rtl="1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89240"/>
            <a:ext cx="2765847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1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980727"/>
            <a:ext cx="9137526" cy="557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935595" y="223390"/>
            <a:ext cx="77048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tabLst>
                <a:tab pos="442913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rtl="1">
              <a:buNone/>
            </a:pPr>
            <a:r>
              <a:rPr lang="ar-DZ" b="1" dirty="0">
                <a:solidFill>
                  <a:schemeClr val="bg1"/>
                </a:solidFill>
              </a:rPr>
              <a:t>كلية العلوم الاقتصادية </a:t>
            </a:r>
            <a:r>
              <a:rPr lang="fr-FR" b="1" dirty="0">
                <a:solidFill>
                  <a:schemeClr val="bg1"/>
                </a:solidFill>
              </a:rPr>
              <a:t>,</a:t>
            </a:r>
            <a:r>
              <a:rPr lang="ar-DZ" b="1" dirty="0">
                <a:solidFill>
                  <a:schemeClr val="bg1"/>
                </a:solidFill>
              </a:rPr>
              <a:t>التجارية وعلوم التسيير</a:t>
            </a:r>
            <a:endParaRPr lang="fr-FR" altLang="en-US" b="1" dirty="0">
              <a:solidFill>
                <a:schemeClr val="bg1"/>
              </a:solidFill>
            </a:endParaRPr>
          </a:p>
        </p:txBody>
      </p:sp>
      <p:sp>
        <p:nvSpPr>
          <p:cNvPr id="15365" name="Rectángulo 4"/>
          <p:cNvSpPr>
            <a:spLocks noChangeArrowheads="1"/>
          </p:cNvSpPr>
          <p:nvPr/>
        </p:nvSpPr>
        <p:spPr bwMode="auto">
          <a:xfrm>
            <a:off x="4284663" y="3751263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Wingdings" pitchFamily="2" charset="2"/>
              <a:buChar char="q"/>
              <a:tabLst>
                <a:tab pos="442913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1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5" y="1112536"/>
            <a:ext cx="56886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ar-DZ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سنة 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 1974</a:t>
            </a:r>
            <a:r>
              <a:rPr lang="ar-DZ" altLang="fr-FR" dirty="0">
                <a:latin typeface="Arial" panose="020B0604020202020204" pitchFamily="34" charset="0"/>
                <a:cs typeface="Arial" panose="020B0604020202020204" pitchFamily="34" charset="0"/>
              </a:rPr>
              <a:t>انشئت</a:t>
            </a:r>
            <a:r>
              <a:rPr lang="ar-DZ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altLang="fr-FR" dirty="0">
                <a:latin typeface="Arial" panose="020B0604020202020204" pitchFamily="34" charset="0"/>
                <a:cs typeface="Arial" panose="020B0604020202020204" pitchFamily="34" charset="0"/>
              </a:rPr>
              <a:t>على شكل قسم بالمركز الجامعي بتلمسان وتحولت إلى المعهد الوطني العالي في العلوم الاقتصادية  سنة 1984 بمقتضى المرسوم التنفيذي رقم 84- 239 المؤرخ في 18 اوت 1984.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ar-DZ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سنة</a:t>
            </a:r>
            <a:r>
              <a:rPr lang="ar-DZ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1989 </a:t>
            </a:r>
            <a:r>
              <a:rPr lang="ar-DZ" altLang="fr-FR" dirty="0">
                <a:latin typeface="Arial" panose="020B0604020202020204" pitchFamily="34" charset="0"/>
                <a:cs typeface="Arial" panose="020B0604020202020204" pitchFamily="34" charset="0"/>
              </a:rPr>
              <a:t>أرتقت الي معهدا للعلوم الاقتصادية بعدما تم ترقية المركز الجامعي إلى جامعة بموجب المرسوم التنفيذي رقم 89 -138 المؤرخ في 01 اوت 1989، تضمنت آنذاك 07 معاهد، أصبحت كلية بموجب المرسوم التنفيذي رقم 98 -253 المؤرخ في 17 اوت 1998 المعدل والمتمم للمرسوم التنفيذي رقم 83-544 المؤرخ في 24 سبتمبر 1983 المتضمن القانون التوجيهي للجامعة.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الموقع</a:t>
            </a:r>
            <a:r>
              <a:rPr lang="ar-DZ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r-DZ" altLang="fr-FR" dirty="0">
                <a:latin typeface="Arial" panose="020B0604020202020204" pitchFamily="34" charset="0"/>
                <a:cs typeface="Arial" panose="020B0604020202020204" pitchFamily="34" charset="0"/>
              </a:rPr>
              <a:t> قطب  إيمامة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DZ" altLang="fr-FR" dirty="0">
                <a:latin typeface="Arial" panose="020B0604020202020204" pitchFamily="34" charset="0"/>
                <a:cs typeface="Arial" panose="020B0604020202020204" pitchFamily="34" charset="0"/>
              </a:rPr>
              <a:t>بلدية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altLang="fr-FR" dirty="0">
                <a:latin typeface="Arial" panose="020B0604020202020204" pitchFamily="34" charset="0"/>
                <a:cs typeface="Arial" panose="020B0604020202020204" pitchFamily="34" charset="0"/>
              </a:rPr>
              <a:t>منصورة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DZ" altLang="fr-FR" dirty="0">
                <a:latin typeface="Arial" panose="020B0604020202020204" pitchFamily="34" charset="0"/>
                <a:cs typeface="Arial" panose="020B0604020202020204" pitchFamily="34" charset="0"/>
              </a:rPr>
              <a:t>(تلمسان – الجزائر).</a:t>
            </a:r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89183"/>
            <a:ext cx="3271815" cy="16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01" y="4907173"/>
            <a:ext cx="2698219" cy="18341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899866"/>
            <a:ext cx="3253377" cy="18415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21524"/>
            <a:ext cx="3271815" cy="197562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899866"/>
            <a:ext cx="2736304" cy="18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3"/>
          <p:cNvSpPr>
            <a:spLocks noGrp="1"/>
          </p:cNvSpPr>
          <p:nvPr>
            <p:ph type="title"/>
          </p:nvPr>
        </p:nvSpPr>
        <p:spPr>
          <a:xfrm>
            <a:off x="236892" y="0"/>
            <a:ext cx="8686800" cy="836613"/>
          </a:xfrm>
        </p:spPr>
        <p:txBody>
          <a:bodyPr/>
          <a:lstStyle/>
          <a:p>
            <a:pPr algn="r" rtl="1"/>
            <a:r>
              <a:rPr lang="ar-DZ" sz="3200" dirty="0"/>
              <a:t>اقسام ومخابر البحث لل</a:t>
            </a:r>
            <a:r>
              <a:rPr lang="ar-DZ" altLang="fr-FR" sz="3200" dirty="0">
                <a:latin typeface="Arial" charset="0"/>
                <a:ea typeface="ＭＳ Ｐゴシック" pitchFamily="34" charset="-128"/>
                <a:cs typeface="Arial" charset="0"/>
              </a:rPr>
              <a:t>كلية</a:t>
            </a:r>
            <a:endParaRPr lang="fr-FR" altLang="fr-FR" sz="320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2324526" y="3573016"/>
            <a:ext cx="6603578" cy="3154462"/>
          </a:xfrm>
        </p:spPr>
        <p:txBody>
          <a:bodyPr/>
          <a:lstStyle/>
          <a:p>
            <a:pPr marL="273050" lvl="0" indent="-273050" algn="r" rtl="1">
              <a:tabLst>
                <a:tab pos="273050" algn="l"/>
              </a:tabLst>
              <a:defRPr/>
            </a:pPr>
            <a:r>
              <a:rPr lang="ar-DZ" sz="1800" b="1" dirty="0">
                <a:solidFill>
                  <a:prstClr val="black"/>
                </a:solidFill>
              </a:rPr>
              <a:t>06 مخابر البحث</a:t>
            </a:r>
            <a:endParaRPr lang="fr-FR" sz="1800" b="1" dirty="0">
              <a:solidFill>
                <a:prstClr val="black"/>
              </a:solidFill>
            </a:endParaRPr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803275" algn="l"/>
              </a:tabLst>
              <a:defRPr/>
            </a:pPr>
            <a:r>
              <a:rPr lang="ar-DZ" sz="1800" dirty="0">
                <a:solidFill>
                  <a:prstClr val="black"/>
                </a:solidFill>
              </a:rPr>
              <a:t>مخبر</a:t>
            </a:r>
            <a:r>
              <a:rPr lang="ar-DZ" sz="1800" b="1" dirty="0">
                <a:solidFill>
                  <a:prstClr val="black"/>
                </a:solidFill>
              </a:rPr>
              <a:t> </a:t>
            </a:r>
            <a:r>
              <a:rPr lang="ar-DZ" sz="1800" dirty="0"/>
              <a:t>الحوكمة العامة الاقتصاد الاجتماعي</a:t>
            </a:r>
            <a:r>
              <a:rPr lang="fr-FR" sz="1800" dirty="0"/>
              <a:t>   </a:t>
            </a:r>
            <a:r>
              <a:rPr lang="ar-DZ" sz="1800" dirty="0"/>
              <a:t>-</a:t>
            </a:r>
            <a:r>
              <a:rPr lang="fr-FR" sz="1800" dirty="0"/>
              <a:t>GPES</a:t>
            </a:r>
            <a:r>
              <a:rPr lang="ar-DZ" sz="1800" dirty="0"/>
              <a:t>-</a:t>
            </a:r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803275" algn="l"/>
              </a:tabLst>
              <a:defRPr/>
            </a:pPr>
            <a:r>
              <a:rPr lang="ar-DZ" sz="1800" dirty="0">
                <a:solidFill>
                  <a:prstClr val="black"/>
                </a:solidFill>
              </a:rPr>
              <a:t>مخبر</a:t>
            </a:r>
            <a:r>
              <a:rPr lang="ar-DZ" sz="1800" b="1" dirty="0">
                <a:solidFill>
                  <a:prstClr val="black"/>
                </a:solidFill>
              </a:rPr>
              <a:t> </a:t>
            </a:r>
            <a:r>
              <a:rPr lang="ar-DZ" sz="1800" dirty="0"/>
              <a:t>تقييم سياسة التنمية في الجزائر</a:t>
            </a:r>
            <a:r>
              <a:rPr lang="fr-FR" sz="1800" dirty="0"/>
              <a:t>   -POLDEVA- </a:t>
            </a:r>
            <a:endParaRPr lang="ar-DZ" sz="1800" dirty="0"/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803275" algn="l"/>
              </a:tabLst>
              <a:defRPr/>
            </a:pPr>
            <a:r>
              <a:rPr lang="ar-DZ" sz="1800" dirty="0">
                <a:solidFill>
                  <a:prstClr val="black"/>
                </a:solidFill>
              </a:rPr>
              <a:t>مخبر</a:t>
            </a:r>
            <a:r>
              <a:rPr lang="ar-DZ" sz="1800" b="1" dirty="0">
                <a:solidFill>
                  <a:prstClr val="black"/>
                </a:solidFill>
              </a:rPr>
              <a:t> </a:t>
            </a:r>
            <a:r>
              <a:rPr lang="ar-DZ" sz="1800" dirty="0"/>
              <a:t>إدارة الشركات ورأس المال الاجتماعي</a:t>
            </a:r>
            <a:r>
              <a:rPr lang="fr-FR" sz="1800" dirty="0"/>
              <a:t>  -MECAS-  </a:t>
            </a:r>
            <a:endParaRPr lang="ar-DZ" sz="1800" dirty="0"/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803275" algn="l"/>
              </a:tabLst>
              <a:defRPr/>
            </a:pPr>
            <a:r>
              <a:rPr lang="ar-DZ" sz="1800" dirty="0">
                <a:solidFill>
                  <a:prstClr val="black"/>
                </a:solidFill>
              </a:rPr>
              <a:t>مخبر</a:t>
            </a:r>
            <a:r>
              <a:rPr lang="ar-DZ" sz="1800" b="1" dirty="0">
                <a:solidFill>
                  <a:prstClr val="black"/>
                </a:solidFill>
              </a:rPr>
              <a:t> </a:t>
            </a:r>
            <a:r>
              <a:rPr lang="ar-DZ" sz="1800" dirty="0"/>
              <a:t>الاقتصاد غير الرسمي والمؤسسات والتنمية</a:t>
            </a:r>
            <a:r>
              <a:rPr lang="fr-FR" sz="1800" dirty="0"/>
              <a:t>  -LAREIID-</a:t>
            </a:r>
            <a:endParaRPr lang="ar-DZ" sz="1800" dirty="0"/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803275" algn="l"/>
              </a:tabLst>
              <a:defRPr/>
            </a:pPr>
            <a:r>
              <a:rPr lang="ar-DZ" sz="1800" dirty="0">
                <a:solidFill>
                  <a:prstClr val="black"/>
                </a:solidFill>
              </a:rPr>
              <a:t>مخبر</a:t>
            </a:r>
            <a:r>
              <a:rPr lang="ar-DZ" sz="1800" b="1" dirty="0">
                <a:solidFill>
                  <a:prstClr val="black"/>
                </a:solidFill>
              </a:rPr>
              <a:t> </a:t>
            </a:r>
            <a:r>
              <a:rPr lang="ar-DZ" sz="1800" dirty="0"/>
              <a:t>إدارة الأفراد والمنظمات</a:t>
            </a:r>
            <a:r>
              <a:rPr lang="fr-FR" sz="1800" dirty="0"/>
              <a:t>-LARMHO- </a:t>
            </a:r>
            <a:endParaRPr lang="ar-DZ" sz="1800" dirty="0"/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803275" algn="l"/>
              </a:tabLst>
              <a:defRPr/>
            </a:pPr>
            <a:r>
              <a:rPr lang="ar-DZ" sz="1800" dirty="0">
                <a:solidFill>
                  <a:prstClr val="black"/>
                </a:solidFill>
              </a:rPr>
              <a:t>مخبر</a:t>
            </a:r>
            <a:r>
              <a:rPr lang="ar-DZ" sz="1800" b="1" dirty="0">
                <a:solidFill>
                  <a:prstClr val="black"/>
                </a:solidFill>
              </a:rPr>
              <a:t> </a:t>
            </a:r>
            <a:r>
              <a:rPr lang="ar-DZ" sz="1800" dirty="0"/>
              <a:t>العملات والمؤسسات المالية في المغرب العربي</a:t>
            </a:r>
            <a:r>
              <a:rPr lang="fr-FR" sz="1800" dirty="0"/>
              <a:t> -MIFMA-  </a:t>
            </a:r>
            <a:endParaRPr lang="fr-FR" sz="1800" dirty="0">
              <a:solidFill>
                <a:prstClr val="black"/>
              </a:solidFill>
            </a:endParaRPr>
          </a:p>
          <a:p>
            <a:pPr marL="0" indent="0" algn="r" rtl="1">
              <a:buNone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91880" y="1052736"/>
            <a:ext cx="5431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r-FR" b="1" dirty="0"/>
              <a:t>04</a:t>
            </a:r>
            <a:r>
              <a:rPr lang="ar-DZ" b="1" dirty="0"/>
              <a:t> اقسام</a:t>
            </a:r>
            <a:endParaRPr lang="fr-FR" b="1" dirty="0"/>
          </a:p>
          <a:p>
            <a:pPr algn="r" rtl="1"/>
            <a:endParaRPr lang="fr-FR" b="1" dirty="0"/>
          </a:p>
          <a:p>
            <a:pPr marL="268288" indent="-268288" algn="r" rt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DZ" dirty="0"/>
              <a:t>قسم العلوم الاقتصادية</a:t>
            </a:r>
          </a:p>
          <a:p>
            <a:pPr marL="268288" indent="-268288" algn="r" rt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DZ" dirty="0"/>
              <a:t>قسم العلوم التجارية</a:t>
            </a:r>
          </a:p>
          <a:p>
            <a:pPr marL="268288" indent="-268288" algn="r" rt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DZ" dirty="0"/>
              <a:t>قسم علوم التسيير</a:t>
            </a:r>
          </a:p>
          <a:p>
            <a:pPr marL="268288" indent="-268288" algn="r" rt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DZ" dirty="0"/>
              <a:t>قسم العلوم المالية و المحاسبة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3491880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4096"/>
            <a:ext cx="2627785" cy="6021288"/>
          </a:xfrm>
          <a:prstGeom prst="rect">
            <a:avLst/>
          </a:prstGeom>
        </p:spPr>
      </p:pic>
      <p:sp>
        <p:nvSpPr>
          <p:cNvPr id="6" name="Espace réservé du contenu 4"/>
          <p:cNvSpPr>
            <a:spLocks noGrp="1"/>
          </p:cNvSpPr>
          <p:nvPr>
            <p:ph sz="half" idx="1"/>
          </p:nvPr>
        </p:nvSpPr>
        <p:spPr>
          <a:xfrm>
            <a:off x="2624413" y="1124744"/>
            <a:ext cx="6320968" cy="2160240"/>
          </a:xfrm>
        </p:spPr>
        <p:txBody>
          <a:bodyPr/>
          <a:lstStyle/>
          <a:p>
            <a:pPr marL="268288" indent="-268288" algn="r" rtl="1">
              <a:tabLst>
                <a:tab pos="268288" algn="l"/>
              </a:tabLst>
              <a:defRPr/>
            </a:pPr>
            <a:r>
              <a:rPr lang="ar-DZ" sz="2800" b="1" dirty="0"/>
              <a:t>04 شعب للتكوين و البحث</a:t>
            </a:r>
            <a:endParaRPr lang="fr-FR" sz="2800" b="1" dirty="0"/>
          </a:p>
          <a:p>
            <a:pPr marL="0" indent="0" algn="r" rtl="1">
              <a:buNone/>
              <a:tabLst>
                <a:tab pos="268288" algn="l"/>
              </a:tabLst>
              <a:defRPr/>
            </a:pPr>
            <a:endParaRPr lang="fr-FR" sz="2800" b="1" dirty="0"/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725488" algn="l"/>
              </a:tabLst>
              <a:defRPr/>
            </a:pPr>
            <a:r>
              <a:rPr lang="ar-DZ" sz="2800" dirty="0"/>
              <a:t>شعبة</a:t>
            </a:r>
            <a:r>
              <a:rPr lang="ar-DZ" sz="2800" b="1" dirty="0"/>
              <a:t> </a:t>
            </a:r>
            <a:r>
              <a:rPr lang="ar-DZ" sz="2800" dirty="0"/>
              <a:t>العلوم الاقتصادية</a:t>
            </a:r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725488" algn="l"/>
              </a:tabLst>
              <a:defRPr/>
            </a:pPr>
            <a:r>
              <a:rPr lang="ar-DZ" sz="2800" dirty="0"/>
              <a:t>شعبة</a:t>
            </a:r>
            <a:r>
              <a:rPr lang="ar-DZ" sz="2800" b="1" dirty="0"/>
              <a:t> </a:t>
            </a:r>
            <a:r>
              <a:rPr lang="ar-DZ" sz="2800" dirty="0"/>
              <a:t>العلوم التجارية</a:t>
            </a:r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725488" algn="l"/>
              </a:tabLst>
              <a:defRPr/>
            </a:pPr>
            <a:r>
              <a:rPr lang="ar-DZ" sz="2800" dirty="0"/>
              <a:t>شعبة</a:t>
            </a:r>
            <a:r>
              <a:rPr lang="ar-DZ" sz="2800" b="1" dirty="0"/>
              <a:t> </a:t>
            </a:r>
            <a:r>
              <a:rPr lang="ar-DZ" sz="2800" dirty="0"/>
              <a:t>علوم التسيير</a:t>
            </a:r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725488" algn="l"/>
              </a:tabLst>
              <a:defRPr/>
            </a:pPr>
            <a:r>
              <a:rPr lang="ar-DZ" sz="2800" dirty="0"/>
              <a:t>شعبة</a:t>
            </a:r>
            <a:r>
              <a:rPr lang="ar-DZ" sz="2800" b="1" dirty="0"/>
              <a:t> </a:t>
            </a:r>
            <a:r>
              <a:rPr lang="ar-DZ" sz="2800" dirty="0"/>
              <a:t>العلوم المالية و المحاسبة</a:t>
            </a: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236892" y="0"/>
            <a:ext cx="8686800" cy="836613"/>
          </a:xfrm>
        </p:spPr>
        <p:txBody>
          <a:bodyPr/>
          <a:lstStyle/>
          <a:p>
            <a:pPr algn="r" rtl="1"/>
            <a:r>
              <a:rPr lang="ar-DZ" altLang="fr-FR" sz="3200" dirty="0">
                <a:latin typeface="Arial" charset="0"/>
                <a:ea typeface="ＭＳ Ｐゴシック" pitchFamily="34" charset="-128"/>
                <a:cs typeface="Arial" charset="0"/>
              </a:rPr>
              <a:t>كلية متعددة ال</a:t>
            </a:r>
            <a:r>
              <a:rPr lang="ar-DZ" sz="3200" dirty="0"/>
              <a:t>شعب و</a:t>
            </a:r>
            <a:r>
              <a:rPr lang="ar-DZ" altLang="fr-FR" sz="3200" dirty="0">
                <a:latin typeface="Arial" charset="0"/>
                <a:ea typeface="ＭＳ Ｐゴシック" pitchFamily="34" charset="-128"/>
                <a:cs typeface="Arial" charset="0"/>
              </a:rPr>
              <a:t> التخصصات</a:t>
            </a:r>
            <a:endParaRPr lang="fr-FR" altLang="fr-FR" sz="320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4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0651"/>
              </p:ext>
            </p:extLst>
          </p:nvPr>
        </p:nvGraphicFramePr>
        <p:xfrm>
          <a:off x="2627784" y="4633446"/>
          <a:ext cx="4392488" cy="21945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48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75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>
                          <a:effectLst/>
                        </a:rPr>
                        <a:t>38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>
                          <a:effectLst/>
                        </a:rPr>
                        <a:t>أستاذ التعليم العالي 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6" marR="6856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8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>
                          <a:effectLst/>
                        </a:rPr>
                        <a:t>72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>
                          <a:effectLst/>
                        </a:rPr>
                        <a:t>أستاذ محاضر "أ"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6" marR="6856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8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>
                          <a:effectLst/>
                        </a:rPr>
                        <a:t>26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>
                          <a:effectLst/>
                        </a:rPr>
                        <a:t>أستاذ محاضر "ب"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6" marR="685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78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>
                          <a:effectLst/>
                        </a:rPr>
                        <a:t>15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>
                          <a:effectLst/>
                        </a:rPr>
                        <a:t>أستاذ مساعد "أ"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6" marR="6856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78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>
                          <a:effectLst/>
                        </a:rPr>
                        <a:t>07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>
                          <a:effectLst/>
                        </a:rPr>
                        <a:t>أستاذ مساعد "ب"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6" marR="6856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20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158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المجموع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6" marR="6856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18908"/>
              </p:ext>
            </p:extLst>
          </p:nvPr>
        </p:nvGraphicFramePr>
        <p:xfrm>
          <a:off x="2627785" y="978530"/>
          <a:ext cx="5333395" cy="344656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086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6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dirty="0">
                          <a:effectLst/>
                        </a:rPr>
                        <a:t>قسم العلوم المالية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dirty="0">
                          <a:effectLst/>
                        </a:rPr>
                        <a:t>قسم علوم التسيير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dirty="0">
                          <a:effectLst/>
                        </a:rPr>
                        <a:t>قسم علوم التجارية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effectLst/>
                        </a:rPr>
                        <a:t>قسم العلوم الاقتصادية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</a:rPr>
                        <a:t>العدد الإجمالي للطلبة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27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1436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السنة الأولى جدع مشترك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0" dirty="0">
                          <a:effectLst/>
                        </a:rPr>
                        <a:t>438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361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262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307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السنة الثانية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360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300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146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219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السنة الثالثة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325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251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146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317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السنة الأولى ماستر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0" dirty="0">
                          <a:effectLst/>
                        </a:rPr>
                        <a:t>351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240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105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201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السنة الثانية ماستر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 gridSpan="4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5767</a:t>
                      </a:r>
                    </a:p>
                  </a:txBody>
                  <a:tcPr marL="68571" marR="6857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dirty="0">
                          <a:effectLst/>
                        </a:rPr>
                        <a:t>المجموع</a:t>
                      </a:r>
                      <a:endParaRPr lang="fr-FR" sz="1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398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الطلبة الدكتوراه</a:t>
                      </a:r>
                      <a:endParaRPr lang="fr-FR" sz="1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246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206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77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180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المتخرجين ليسانس 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0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0" dirty="0">
                          <a:effectLst/>
                        </a:rPr>
                        <a:t>303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151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83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134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المتخرجين ماستر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7978624" y="1992428"/>
            <a:ext cx="1165376" cy="8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indent="95250" algn="ctr" rtl="1"/>
            <a:r>
              <a:rPr lang="ar-DZ" sz="3600" b="1" dirty="0">
                <a:solidFill>
                  <a:schemeClr val="tx1"/>
                </a:solidFill>
                <a:latin typeface="Verdana" pitchFamily="34" charset="0"/>
              </a:rPr>
              <a:t>تعداد</a:t>
            </a:r>
          </a:p>
          <a:p>
            <a:pPr algn="ctr" rtl="1"/>
            <a:r>
              <a:rPr lang="ar-DZ" sz="3600" b="1" dirty="0">
                <a:solidFill>
                  <a:schemeClr val="tx1"/>
                </a:solidFill>
                <a:latin typeface="Verdana" pitchFamily="34" charset="0"/>
              </a:rPr>
              <a:t>الطلبة</a:t>
            </a:r>
            <a:endParaRPr lang="fr-FR" sz="36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 bwMode="auto">
          <a:xfrm>
            <a:off x="6063624" y="5013176"/>
            <a:ext cx="2952328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 rtl="1"/>
            <a:r>
              <a:rPr lang="ar-DZ" sz="2400" b="1" dirty="0">
                <a:solidFill>
                  <a:schemeClr val="tx1"/>
                </a:solidFill>
                <a:latin typeface="Verdana" pitchFamily="34" charset="0"/>
              </a:rPr>
              <a:t>تعداد الأساتذة</a:t>
            </a:r>
          </a:p>
          <a:p>
            <a:pPr algn="r" rtl="1"/>
            <a:r>
              <a:rPr lang="ar-DZ" sz="2400" b="1" dirty="0">
                <a:solidFill>
                  <a:schemeClr val="tx1"/>
                </a:solidFill>
                <a:latin typeface="Verdana" pitchFamily="34" charset="0"/>
              </a:rPr>
              <a:t> حسب الرتب</a:t>
            </a:r>
            <a:endParaRPr lang="fr-FR" sz="2400" dirty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7244342" y="5377085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656"/>
            <a:ext cx="2483768" cy="6021288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-3640" y="0"/>
            <a:ext cx="8686800" cy="836613"/>
          </a:xfrm>
        </p:spPr>
        <p:txBody>
          <a:bodyPr/>
          <a:lstStyle/>
          <a:p>
            <a:pPr algn="r" rtl="1"/>
            <a:r>
              <a:rPr lang="ar-DZ" altLang="en-US" sz="3200" dirty="0">
                <a:latin typeface="Arial" pitchFamily="34" charset="0"/>
                <a:cs typeface="Arial" pitchFamily="34" charset="0"/>
              </a:rPr>
              <a:t>الكلية في أرقام                                         2019-2020 </a:t>
            </a:r>
          </a:p>
        </p:txBody>
      </p:sp>
    </p:spTree>
    <p:extLst>
      <p:ext uri="{BB962C8B-B14F-4D97-AF65-F5344CB8AC3E}">
        <p14:creationId xmlns:p14="http://schemas.microsoft.com/office/powerpoint/2010/main" val="245458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re 1"/>
          <p:cNvSpPr txBox="1">
            <a:spLocks/>
          </p:cNvSpPr>
          <p:nvPr/>
        </p:nvSpPr>
        <p:spPr bwMode="auto">
          <a:xfrm>
            <a:off x="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tabLst>
                <a:tab pos="4429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DZ" altLang="en-US" sz="2800" b="1" dirty="0">
                <a:solidFill>
                  <a:srgbClr val="FFFFFF"/>
                </a:solidFill>
              </a:rPr>
              <a:t>مجالات التكوين</a:t>
            </a:r>
            <a:endParaRPr lang="fr-FR" altLang="en-US" b="1" dirty="0">
              <a:solidFill>
                <a:srgbClr val="FFFFFF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7669" y="2660187"/>
            <a:ext cx="2059468" cy="11288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DZ" b="1" dirty="0">
                <a:solidFill>
                  <a:schemeClr val="bg1"/>
                </a:solidFill>
              </a:rPr>
              <a:t>العلوم المالية و المحاسبة</a:t>
            </a:r>
            <a:endParaRPr lang="ar-DZ" sz="105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08115" y="3910132"/>
            <a:ext cx="2256188" cy="20621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Font typeface="Arial" pitchFamily="34" charset="0"/>
              <a:buChar char="•"/>
              <a:defRPr sz="1800">
                <a:solidFill>
                  <a:srgbClr val="0A385A"/>
                </a:solidFill>
                <a:latin typeface="Arial" charset="0"/>
              </a:defRPr>
            </a:lvl1pPr>
          </a:lstStyle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اقتصاد كمي</a:t>
            </a:r>
          </a:p>
          <a:p>
            <a:pPr marL="0" indent="0" algn="r" rtl="1">
              <a:buNone/>
              <a:defRPr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اقتصاد و تسيير المؤسسات</a:t>
            </a: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اقتصاد نقدي و مالي</a:t>
            </a: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تحليل الاقتصادي و الاستشراف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44007" y="3910132"/>
            <a:ext cx="2172816" cy="20621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Font typeface="Arial" pitchFamily="34" charset="0"/>
              <a:buChar char="•"/>
              <a:defRPr sz="1800">
                <a:solidFill>
                  <a:srgbClr val="0A385A"/>
                </a:solidFill>
                <a:latin typeface="Arial" charset="0"/>
              </a:defRPr>
            </a:lvl1pPr>
          </a:lstStyle>
          <a:p>
            <a:pPr marL="273050" indent="-273050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التجارة الدولية</a:t>
            </a:r>
          </a:p>
          <a:p>
            <a:pPr marL="273050" indent="-273050" algn="r" rtl="1">
              <a:buNone/>
              <a:defRPr/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algn="r" rtl="1">
              <a:buFont typeface="Courier New" panose="02070309020205020404" pitchFamily="49" charset="0"/>
              <a:buChar char="o"/>
              <a:defRPr/>
            </a:pP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التسويق</a:t>
            </a:r>
          </a:p>
          <a:p>
            <a:pPr marL="273050" indent="-273050" algn="r" rtl="1">
              <a:buNone/>
              <a:defRPr/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المالية والتجارة الدولية</a:t>
            </a:r>
          </a:p>
          <a:p>
            <a:pPr marL="273050" indent="-273050" algn="r" rtl="1">
              <a:buNone/>
              <a:defRPr/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تسويق الخدمات</a:t>
            </a:r>
          </a:p>
          <a:p>
            <a:pPr marL="95250" indent="-95250" algn="r" rtl="1">
              <a:buFont typeface="Courier New" panose="02070309020205020404" pitchFamily="49" charset="0"/>
              <a:buChar char="o"/>
              <a:defRPr/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165866" y="3893055"/>
            <a:ext cx="2353003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Font typeface="Arial" pitchFamily="34" charset="0"/>
              <a:buChar char="•"/>
              <a:defRPr sz="1800">
                <a:solidFill>
                  <a:srgbClr val="0A385A"/>
                </a:solidFill>
                <a:latin typeface="Arial" charset="0"/>
              </a:defRPr>
            </a:lvl1pPr>
          </a:lstStyle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المحاسبة و التدقيق</a:t>
            </a:r>
          </a:p>
          <a:p>
            <a:pPr marL="173038" indent="-173038" algn="r" rtl="1">
              <a:buNone/>
              <a:defRPr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المحاسبة  و الجباية</a:t>
            </a:r>
          </a:p>
          <a:p>
            <a:pPr marL="173038" indent="-173038" algn="r" rtl="1">
              <a:buNone/>
              <a:defRPr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المالية و البنوك</a:t>
            </a:r>
          </a:p>
          <a:p>
            <a:pPr marL="173038" indent="-173038" algn="r" rtl="1">
              <a:buNone/>
              <a:defRPr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مالية المؤسسة</a:t>
            </a:r>
          </a:p>
          <a:p>
            <a:pPr marL="173038" indent="-173038" algn="r" rtl="1">
              <a:buNone/>
              <a:defRPr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المحاسبة  و الجباية المعمقة</a:t>
            </a: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endParaRPr lang="ar-DZ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البنوك والتأمينات</a:t>
            </a: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44677" y="3902791"/>
            <a:ext cx="2054678" cy="181588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Font typeface="Arial" pitchFamily="34" charset="0"/>
              <a:buChar char="•"/>
              <a:defRPr sz="1800">
                <a:solidFill>
                  <a:srgbClr val="0A385A"/>
                </a:solidFill>
                <a:latin typeface="Arial" charset="0"/>
              </a:defRPr>
            </a:lvl1pPr>
          </a:lstStyle>
          <a:p>
            <a:pPr algn="r" rtl="1">
              <a:buFont typeface="Courier New" pitchFamily="49" charset="0"/>
              <a:buChar char="o"/>
              <a:defRPr/>
            </a:pPr>
            <a:r>
              <a:rPr lang="ar-DZ" alt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التسيير العمومي</a:t>
            </a:r>
          </a:p>
          <a:p>
            <a:pPr algn="r" rtl="1">
              <a:buFont typeface="Courier New" pitchFamily="49" charset="0"/>
              <a:buChar char="o"/>
              <a:defRPr/>
            </a:pPr>
            <a:endParaRPr lang="en-US" alt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Courier New" pitchFamily="49" charset="0"/>
              <a:buChar char="o"/>
              <a:defRPr/>
            </a:pPr>
            <a:r>
              <a:rPr lang="ar-DZ" alt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ادارة الاعمال</a:t>
            </a:r>
          </a:p>
          <a:p>
            <a:pPr algn="r" rtl="1">
              <a:buFont typeface="Courier New" pitchFamily="49" charset="0"/>
              <a:buChar char="o"/>
              <a:defRPr/>
            </a:pPr>
            <a:endParaRPr lang="en-US" alt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Courier New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</a:rPr>
              <a:t>ادارة الموارد البشرية</a:t>
            </a:r>
          </a:p>
          <a:p>
            <a:pPr algn="r" rtl="1"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Courier New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المقاولتية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584539" y="2627898"/>
            <a:ext cx="2059468" cy="11611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DZ" b="1" dirty="0">
                <a:solidFill>
                  <a:schemeClr val="bg1"/>
                </a:solidFill>
              </a:rPr>
              <a:t>علوم التسيير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4768797" y="2627898"/>
            <a:ext cx="2059468" cy="11611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DZ" b="1" dirty="0">
                <a:solidFill>
                  <a:schemeClr val="bg1"/>
                </a:solidFill>
              </a:rPr>
              <a:t>العلوم التجارية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6922915" y="2611426"/>
            <a:ext cx="2059466" cy="11776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b="1" dirty="0">
                <a:solidFill>
                  <a:schemeClr val="bg1"/>
                </a:solidFill>
              </a:rPr>
              <a:t>العلوم الاقتصادية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06" y="1147516"/>
            <a:ext cx="2059468" cy="1368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1" y="1147514"/>
            <a:ext cx="2059027" cy="1368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88458"/>
            <a:ext cx="2059468" cy="1368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C:\Users\user\Downloads\téléchargement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2915" y="1120216"/>
            <a:ext cx="2059466" cy="1368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870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re 1"/>
          <p:cNvSpPr txBox="1">
            <a:spLocks/>
          </p:cNvSpPr>
          <p:nvPr/>
        </p:nvSpPr>
        <p:spPr bwMode="auto">
          <a:xfrm>
            <a:off x="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tabLst>
                <a:tab pos="4429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DZ" altLang="en-US" sz="2800" b="1" dirty="0">
                <a:solidFill>
                  <a:srgbClr val="FFFFFF"/>
                </a:solidFill>
              </a:rPr>
              <a:t>المسار البيداغوجي</a:t>
            </a:r>
            <a:endParaRPr lang="fr-FR" altLang="en-US" b="1" dirty="0">
              <a:solidFill>
                <a:srgbClr val="FFFFFF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5358" y="1326442"/>
            <a:ext cx="8082697" cy="5057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ل1 السنة الاولى جدع مشترك</a:t>
            </a:r>
            <a:endParaRPr lang="fr-F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5358" y="2198245"/>
            <a:ext cx="2072806" cy="296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ل 2 </a:t>
            </a:r>
            <a:r>
              <a:rPr lang="ar-DZ" sz="1200" b="1" dirty="0"/>
              <a:t>شعبة</a:t>
            </a:r>
            <a:endParaRPr lang="fr-FR" sz="1200" b="1" dirty="0"/>
          </a:p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العلوم المالية و المحاسبة</a:t>
            </a:r>
          </a:p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fr-F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2226895" y="2198245"/>
            <a:ext cx="1911634" cy="296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ل 2 </a:t>
            </a:r>
            <a:r>
              <a:rPr lang="ar-DZ" sz="1200" b="1" dirty="0"/>
              <a:t>شعبة</a:t>
            </a:r>
            <a:endParaRPr lang="fr-FR" sz="1200" b="1" dirty="0"/>
          </a:p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العلوم التسيير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4252430" y="2173607"/>
            <a:ext cx="1798079" cy="321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ل 2 </a:t>
            </a:r>
            <a:r>
              <a:rPr lang="ar-DZ" sz="1200" b="1" dirty="0"/>
              <a:t>شعبة</a:t>
            </a:r>
            <a:endParaRPr lang="fr-FR" sz="1200" b="1" dirty="0"/>
          </a:p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العلوم التجارية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6171676" y="2042503"/>
            <a:ext cx="2072731" cy="4527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ل 2 شعبة</a:t>
            </a:r>
          </a:p>
          <a:p>
            <a:pPr algn="ctr" rtl="1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العلوم الاقتصادية</a:t>
            </a:r>
          </a:p>
          <a:p>
            <a:pPr algn="ctr"/>
            <a:endParaRPr lang="fr-FR" dirty="0"/>
          </a:p>
        </p:txBody>
      </p:sp>
      <p:sp>
        <p:nvSpPr>
          <p:cNvPr id="55" name="Rectangle à coins arrondis 54"/>
          <p:cNvSpPr/>
          <p:nvPr/>
        </p:nvSpPr>
        <p:spPr>
          <a:xfrm>
            <a:off x="5230338" y="3595221"/>
            <a:ext cx="820171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600" b="1" dirty="0">
                <a:latin typeface="Arabic Typesetting" pitchFamily="66" charset="-78"/>
                <a:cs typeface="Arabic Typesetting" pitchFamily="66" charset="-78"/>
              </a:rPr>
              <a:t>تسويق</a:t>
            </a:r>
          </a:p>
        </p:txBody>
      </p:sp>
      <p:sp>
        <p:nvSpPr>
          <p:cNvPr id="56" name="Rectangle à coins arrondis 55"/>
          <p:cNvSpPr/>
          <p:nvPr/>
        </p:nvSpPr>
        <p:spPr>
          <a:xfrm>
            <a:off x="5143484" y="5098991"/>
            <a:ext cx="907025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1600" b="1" dirty="0">
                <a:latin typeface="Arabic Typesetting" pitchFamily="66" charset="-78"/>
                <a:cs typeface="Arabic Typesetting" pitchFamily="66" charset="-78"/>
              </a:rPr>
              <a:t>تجارة دولية</a:t>
            </a:r>
          </a:p>
          <a:p>
            <a:pPr algn="ctr"/>
            <a:endParaRPr lang="fr-FR" dirty="0"/>
          </a:p>
        </p:txBody>
      </p:sp>
      <p:sp>
        <p:nvSpPr>
          <p:cNvPr id="57" name="Rectangle à coins arrondis 56"/>
          <p:cNvSpPr/>
          <p:nvPr/>
        </p:nvSpPr>
        <p:spPr>
          <a:xfrm flipH="1">
            <a:off x="4315128" y="5778144"/>
            <a:ext cx="1008110" cy="5821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/>
            <a:r>
              <a:rPr lang="ar-DZ" sz="1400" b="1" dirty="0">
                <a:latin typeface="Arabic Typesetting" pitchFamily="66" charset="-78"/>
                <a:cs typeface="Arabic Typesetting" pitchFamily="66" charset="-78"/>
              </a:rPr>
              <a:t>مالية و تجارة دولية</a:t>
            </a:r>
          </a:p>
          <a:p>
            <a:pPr algn="ctr"/>
            <a:endParaRPr lang="fr-FR" dirty="0"/>
          </a:p>
        </p:txBody>
      </p:sp>
      <p:sp>
        <p:nvSpPr>
          <p:cNvPr id="58" name="Rectangle à coins arrondis 57"/>
          <p:cNvSpPr/>
          <p:nvPr/>
        </p:nvSpPr>
        <p:spPr>
          <a:xfrm flipH="1">
            <a:off x="4252430" y="4472289"/>
            <a:ext cx="101594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600" b="1" dirty="0">
                <a:latin typeface="Arabic Typesetting" pitchFamily="66" charset="-78"/>
                <a:cs typeface="Arabic Typesetting" pitchFamily="66" charset="-78"/>
              </a:rPr>
              <a:t> تسويق الخدمات</a:t>
            </a:r>
            <a:endParaRPr lang="fr-FR" sz="16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9" name="Rectangle à coins arrondis 58"/>
          <p:cNvSpPr/>
          <p:nvPr/>
        </p:nvSpPr>
        <p:spPr>
          <a:xfrm flipH="1">
            <a:off x="3523036" y="3750858"/>
            <a:ext cx="593284" cy="342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DZ" sz="1000" b="1" dirty="0">
                <a:latin typeface="Traditional Arabic" pitchFamily="18" charset="-78"/>
                <a:cs typeface="Traditional Arabic" pitchFamily="18" charset="-78"/>
              </a:rPr>
              <a:t>التسيير العمومي</a:t>
            </a:r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3355497" y="5832527"/>
            <a:ext cx="783031" cy="4118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000" b="1" dirty="0">
                <a:latin typeface="Traditional Arabic" pitchFamily="18" charset="-78"/>
                <a:cs typeface="Traditional Arabic" pitchFamily="18" charset="-78"/>
              </a:rPr>
              <a:t>إدارة الاعمال</a:t>
            </a:r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4" name="Rectangle à coins arrondis 63"/>
          <p:cNvSpPr/>
          <p:nvPr/>
        </p:nvSpPr>
        <p:spPr>
          <a:xfrm flipH="1">
            <a:off x="2226893" y="4418483"/>
            <a:ext cx="792089" cy="4213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إدارة الموارد البشرية</a:t>
            </a:r>
          </a:p>
          <a:p>
            <a:pPr algn="ctr" rtl="1"/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6" name="Rectangle à coins arrondis 65"/>
          <p:cNvSpPr/>
          <p:nvPr/>
        </p:nvSpPr>
        <p:spPr>
          <a:xfrm flipH="1">
            <a:off x="2226892" y="3725697"/>
            <a:ext cx="780063" cy="3535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DZ" sz="800" b="1" dirty="0">
                <a:latin typeface="Traditional Arabic" pitchFamily="18" charset="-78"/>
                <a:cs typeface="Traditional Arabic" pitchFamily="18" charset="-78"/>
              </a:rPr>
              <a:t>ا</a:t>
            </a:r>
          </a:p>
          <a:p>
            <a:pPr algn="ctr" rtl="1"/>
            <a:endParaRPr lang="ar-DZ" sz="8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التسيير العمومي</a:t>
            </a:r>
            <a:endParaRPr lang="fr-FR" sz="9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endParaRPr lang="fr-FR" sz="600" b="1" dirty="0">
              <a:latin typeface="Arial" pitchFamily="34" charset="0"/>
              <a:cs typeface="Arial" pitchFamily="34" charset="0"/>
            </a:endParaRPr>
          </a:p>
          <a:p>
            <a:pPr algn="ctr" rtl="1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à coins arrondis 69"/>
          <p:cNvSpPr/>
          <p:nvPr/>
        </p:nvSpPr>
        <p:spPr>
          <a:xfrm flipH="1">
            <a:off x="3366447" y="4725933"/>
            <a:ext cx="772081" cy="4387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1000" b="1" dirty="0">
                <a:latin typeface="Traditional Arabic" pitchFamily="18" charset="-78"/>
                <a:cs typeface="Traditional Arabic" pitchFamily="18" charset="-78"/>
              </a:rPr>
              <a:t>إدارة الموارد البشرية</a:t>
            </a:r>
          </a:p>
          <a:p>
            <a:pPr algn="ctr"/>
            <a:endParaRPr lang="fr-FR" dirty="0"/>
          </a:p>
        </p:txBody>
      </p:sp>
      <p:sp>
        <p:nvSpPr>
          <p:cNvPr id="71" name="Rectangle à coins arrondis 70"/>
          <p:cNvSpPr/>
          <p:nvPr/>
        </p:nvSpPr>
        <p:spPr>
          <a:xfrm flipH="1">
            <a:off x="2247738" y="5004683"/>
            <a:ext cx="771244" cy="3882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1000" b="1" dirty="0">
                <a:latin typeface="Traditional Arabic" pitchFamily="18" charset="-78"/>
                <a:cs typeface="Traditional Arabic" pitchFamily="18" charset="-78"/>
              </a:rPr>
              <a:t>المقاولتية</a:t>
            </a:r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dirty="0"/>
          </a:p>
        </p:txBody>
      </p:sp>
      <p:sp>
        <p:nvSpPr>
          <p:cNvPr id="73" name="Rectangle à coins arrondis 72"/>
          <p:cNvSpPr/>
          <p:nvPr/>
        </p:nvSpPr>
        <p:spPr>
          <a:xfrm>
            <a:off x="2247738" y="5610815"/>
            <a:ext cx="771244" cy="3327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إدارة الموارد البشرية</a:t>
            </a:r>
          </a:p>
          <a:p>
            <a:pPr algn="ctr" rtl="1"/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2235712" y="6225456"/>
            <a:ext cx="771244" cy="2953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DZ" sz="1000" b="1" dirty="0">
                <a:latin typeface="Traditional Arabic" pitchFamily="18" charset="-78"/>
                <a:cs typeface="Traditional Arabic" pitchFamily="18" charset="-78"/>
              </a:rPr>
              <a:t>المقاولتية</a:t>
            </a:r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08" name="Connecteur en angle 107"/>
          <p:cNvCxnSpPr>
            <a:stCxn id="55" idx="2"/>
            <a:endCxn id="58" idx="1"/>
          </p:cNvCxnSpPr>
          <p:nvPr/>
        </p:nvCxnSpPr>
        <p:spPr>
          <a:xfrm rot="5400000">
            <a:off x="5105874" y="4189767"/>
            <a:ext cx="697048" cy="37205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0" name="Connecteur en angle 109"/>
          <p:cNvCxnSpPr>
            <a:stCxn id="56" idx="2"/>
            <a:endCxn id="57" idx="1"/>
          </p:cNvCxnSpPr>
          <p:nvPr/>
        </p:nvCxnSpPr>
        <p:spPr>
          <a:xfrm rot="5400000">
            <a:off x="5227028" y="5699258"/>
            <a:ext cx="466180" cy="27375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>
            <a:stCxn id="61" idx="1"/>
            <a:endCxn id="73" idx="3"/>
          </p:cNvCxnSpPr>
          <p:nvPr/>
        </p:nvCxnSpPr>
        <p:spPr>
          <a:xfrm flipH="1" flipV="1">
            <a:off x="3018982" y="5777168"/>
            <a:ext cx="336515" cy="261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>
            <a:stCxn id="59" idx="3"/>
            <a:endCxn id="66" idx="1"/>
          </p:cNvCxnSpPr>
          <p:nvPr/>
        </p:nvCxnSpPr>
        <p:spPr>
          <a:xfrm flipH="1" flipV="1">
            <a:off x="3006955" y="3902473"/>
            <a:ext cx="516081" cy="19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>
            <a:stCxn id="70" idx="3"/>
          </p:cNvCxnSpPr>
          <p:nvPr/>
        </p:nvCxnSpPr>
        <p:spPr>
          <a:xfrm flipH="1" flipV="1">
            <a:off x="3018982" y="4724710"/>
            <a:ext cx="347465" cy="2206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2" name="Connecteur droit avec flèche 141"/>
          <p:cNvCxnSpPr>
            <a:stCxn id="70" idx="3"/>
          </p:cNvCxnSpPr>
          <p:nvPr/>
        </p:nvCxnSpPr>
        <p:spPr>
          <a:xfrm flipH="1">
            <a:off x="3018982" y="4945329"/>
            <a:ext cx="347465" cy="253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4" name="Connecteur droit avec flèche 143"/>
          <p:cNvCxnSpPr>
            <a:stCxn id="61" idx="1"/>
            <a:endCxn id="74" idx="3"/>
          </p:cNvCxnSpPr>
          <p:nvPr/>
        </p:nvCxnSpPr>
        <p:spPr>
          <a:xfrm flipH="1">
            <a:off x="3006956" y="6038432"/>
            <a:ext cx="348541" cy="334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9" name="Rectangle à coins arrondis 168"/>
          <p:cNvSpPr/>
          <p:nvPr/>
        </p:nvSpPr>
        <p:spPr>
          <a:xfrm>
            <a:off x="1286003" y="3614310"/>
            <a:ext cx="783031" cy="342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محاسبة</a:t>
            </a:r>
            <a:r>
              <a:rPr lang="ar-DZ" sz="800" b="1" dirty="0">
                <a:latin typeface="Traditional Arabic" pitchFamily="18" charset="-78"/>
                <a:cs typeface="Traditional Arabic" pitchFamily="18" charset="-78"/>
              </a:rPr>
              <a:t> ومراجعة</a:t>
            </a:r>
            <a:endParaRPr lang="fr-FR" sz="8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à coins arrondis 169"/>
          <p:cNvSpPr/>
          <p:nvPr/>
        </p:nvSpPr>
        <p:spPr>
          <a:xfrm>
            <a:off x="70938" y="5404910"/>
            <a:ext cx="858990" cy="4118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مالية و البنوك </a:t>
            </a:r>
            <a:endParaRPr lang="fr-FR" sz="9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sz="900" dirty="0"/>
          </a:p>
        </p:txBody>
      </p:sp>
      <p:sp>
        <p:nvSpPr>
          <p:cNvPr id="171" name="Rectangle à coins arrondis 170"/>
          <p:cNvSpPr/>
          <p:nvPr/>
        </p:nvSpPr>
        <p:spPr>
          <a:xfrm>
            <a:off x="70936" y="4331750"/>
            <a:ext cx="876432" cy="3847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محاسبة وجباية</a:t>
            </a:r>
            <a:endParaRPr lang="fr-FR" sz="1100" dirty="0"/>
          </a:p>
          <a:p>
            <a:pPr algn="ctr"/>
            <a:endParaRPr lang="fr-FR" dirty="0"/>
          </a:p>
        </p:txBody>
      </p:sp>
      <p:sp>
        <p:nvSpPr>
          <p:cNvPr id="172" name="Rectangle à coins arrondis 171"/>
          <p:cNvSpPr/>
          <p:nvPr/>
        </p:nvSpPr>
        <p:spPr>
          <a:xfrm>
            <a:off x="70938" y="3349278"/>
            <a:ext cx="876430" cy="3535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محاسبة ومراجعة</a:t>
            </a:r>
            <a:endParaRPr lang="fr-FR" sz="9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Rectangle à coins arrondis 172"/>
          <p:cNvSpPr/>
          <p:nvPr/>
        </p:nvSpPr>
        <p:spPr>
          <a:xfrm>
            <a:off x="1261068" y="4550180"/>
            <a:ext cx="783031" cy="3327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محاسبة وجباية</a:t>
            </a:r>
            <a:endParaRPr lang="fr-FR" sz="900" dirty="0"/>
          </a:p>
          <a:p>
            <a:pPr algn="ctr"/>
            <a:endParaRPr lang="fr-FR" dirty="0"/>
          </a:p>
        </p:txBody>
      </p:sp>
      <p:sp>
        <p:nvSpPr>
          <p:cNvPr id="174" name="Rectangle à coins arrondis 173"/>
          <p:cNvSpPr/>
          <p:nvPr/>
        </p:nvSpPr>
        <p:spPr>
          <a:xfrm>
            <a:off x="70936" y="4820464"/>
            <a:ext cx="876432" cy="3882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محاسبة وجباية معمقة</a:t>
            </a:r>
            <a:endParaRPr lang="fr-FR" sz="900" dirty="0"/>
          </a:p>
        </p:txBody>
      </p:sp>
      <p:sp>
        <p:nvSpPr>
          <p:cNvPr id="175" name="Rectangle à coins arrondis 174"/>
          <p:cNvSpPr/>
          <p:nvPr/>
        </p:nvSpPr>
        <p:spPr>
          <a:xfrm>
            <a:off x="70936" y="3830575"/>
            <a:ext cx="876433" cy="3437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محاسبة وجباية معمقة</a:t>
            </a:r>
            <a:endParaRPr lang="fr-FR" sz="900" dirty="0"/>
          </a:p>
        </p:txBody>
      </p:sp>
      <p:sp>
        <p:nvSpPr>
          <p:cNvPr id="176" name="Rectangle à coins arrondis 175"/>
          <p:cNvSpPr/>
          <p:nvPr/>
        </p:nvSpPr>
        <p:spPr>
          <a:xfrm>
            <a:off x="1204093" y="5404910"/>
            <a:ext cx="809600" cy="4035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9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مالية البنوك والتأمينات</a:t>
            </a:r>
          </a:p>
          <a:p>
            <a:pPr algn="ctr"/>
            <a:endParaRPr lang="fr-FR" sz="9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7" name="Rectangle à coins arrondis 176"/>
          <p:cNvSpPr/>
          <p:nvPr/>
        </p:nvSpPr>
        <p:spPr>
          <a:xfrm>
            <a:off x="82717" y="6067191"/>
            <a:ext cx="864651" cy="4646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1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 مالية المؤسسة</a:t>
            </a:r>
            <a:endParaRPr lang="fr-FR" sz="11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sz="1100" b="1" dirty="0"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79" name="Connecteur droit avec flèche 178"/>
          <p:cNvCxnSpPr/>
          <p:nvPr/>
        </p:nvCxnSpPr>
        <p:spPr>
          <a:xfrm flipH="1" flipV="1">
            <a:off x="853969" y="5610815"/>
            <a:ext cx="359984" cy="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0" name="Connecteur droit avec flèche 179"/>
          <p:cNvCxnSpPr>
            <a:stCxn id="169" idx="1"/>
            <a:endCxn id="172" idx="3"/>
          </p:cNvCxnSpPr>
          <p:nvPr/>
        </p:nvCxnSpPr>
        <p:spPr>
          <a:xfrm flipH="1" flipV="1">
            <a:off x="947368" y="3526054"/>
            <a:ext cx="338635" cy="259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1" name="Connecteur droit avec flèche 180"/>
          <p:cNvCxnSpPr>
            <a:endCxn id="171" idx="3"/>
          </p:cNvCxnSpPr>
          <p:nvPr/>
        </p:nvCxnSpPr>
        <p:spPr>
          <a:xfrm flipH="1" flipV="1">
            <a:off x="947368" y="4524141"/>
            <a:ext cx="309722" cy="176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2" name="Connecteur droit avec flèche 181"/>
          <p:cNvCxnSpPr>
            <a:endCxn id="174" idx="3"/>
          </p:cNvCxnSpPr>
          <p:nvPr/>
        </p:nvCxnSpPr>
        <p:spPr>
          <a:xfrm flipH="1">
            <a:off x="947368" y="4700431"/>
            <a:ext cx="309722" cy="314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3" name="Connecteur droit avec flèche 182"/>
          <p:cNvCxnSpPr>
            <a:stCxn id="169" idx="1"/>
            <a:endCxn id="175" idx="3"/>
          </p:cNvCxnSpPr>
          <p:nvPr/>
        </p:nvCxnSpPr>
        <p:spPr>
          <a:xfrm flipH="1">
            <a:off x="947369" y="3785648"/>
            <a:ext cx="338634" cy="2168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3" name="Rectangle à coins arrondis 202"/>
          <p:cNvSpPr/>
          <p:nvPr/>
        </p:nvSpPr>
        <p:spPr>
          <a:xfrm>
            <a:off x="1240520" y="6122673"/>
            <a:ext cx="803579" cy="4091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مالية المؤسسة</a:t>
            </a:r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7" name="Connecteur droit avec flèche 206"/>
          <p:cNvCxnSpPr>
            <a:stCxn id="203" idx="1"/>
            <a:endCxn id="177" idx="3"/>
          </p:cNvCxnSpPr>
          <p:nvPr/>
        </p:nvCxnSpPr>
        <p:spPr>
          <a:xfrm flipH="1" flipV="1">
            <a:off x="947368" y="6299498"/>
            <a:ext cx="293152" cy="27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9" name="Rectangle à coins arrondis 208"/>
          <p:cNvSpPr/>
          <p:nvPr/>
        </p:nvSpPr>
        <p:spPr>
          <a:xfrm>
            <a:off x="662253" y="2548238"/>
            <a:ext cx="7028682" cy="22757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solidFill>
                  <a:srgbClr val="2015F7"/>
                </a:solidFill>
                <a:latin typeface="Arial" pitchFamily="34" charset="0"/>
                <a:cs typeface="Arial" pitchFamily="34" charset="0"/>
              </a:rPr>
              <a:t>توجيه الطلبة من الليسانس الى الماستر</a:t>
            </a:r>
            <a:endParaRPr lang="fr-FR" sz="1400" b="1" dirty="0">
              <a:solidFill>
                <a:srgbClr val="2015F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à coins arrondis 83"/>
          <p:cNvSpPr/>
          <p:nvPr/>
        </p:nvSpPr>
        <p:spPr>
          <a:xfrm>
            <a:off x="55358" y="890472"/>
            <a:ext cx="2080739" cy="337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DZ" b="1" dirty="0">
                <a:solidFill>
                  <a:schemeClr val="bg1"/>
                </a:solidFill>
              </a:rPr>
              <a:t>العلوم المالية و المحاسبة</a:t>
            </a:r>
            <a:endParaRPr lang="ar-DZ" sz="1050" b="1" dirty="0">
              <a:solidFill>
                <a:schemeClr val="bg1"/>
              </a:solidFill>
            </a:endParaRPr>
          </a:p>
        </p:txBody>
      </p:sp>
      <p:sp>
        <p:nvSpPr>
          <p:cNvPr id="85" name="Rectangle à coins arrondis 84"/>
          <p:cNvSpPr/>
          <p:nvPr/>
        </p:nvSpPr>
        <p:spPr>
          <a:xfrm>
            <a:off x="2182540" y="890472"/>
            <a:ext cx="1933780" cy="346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DZ" b="1" dirty="0">
                <a:solidFill>
                  <a:schemeClr val="bg1"/>
                </a:solidFill>
              </a:rPr>
              <a:t>علوم التسيير</a:t>
            </a:r>
          </a:p>
        </p:txBody>
      </p:sp>
      <p:sp>
        <p:nvSpPr>
          <p:cNvPr id="86" name="Rectangle à coins arrondis 85"/>
          <p:cNvSpPr/>
          <p:nvPr/>
        </p:nvSpPr>
        <p:spPr>
          <a:xfrm>
            <a:off x="4176594" y="894761"/>
            <a:ext cx="1933780" cy="346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DZ" b="1" dirty="0">
                <a:solidFill>
                  <a:schemeClr val="bg1"/>
                </a:solidFill>
              </a:rPr>
              <a:t>العلوم التجارية</a:t>
            </a:r>
          </a:p>
        </p:txBody>
      </p:sp>
      <p:sp>
        <p:nvSpPr>
          <p:cNvPr id="87" name="Rectangle à coins arrondis 86"/>
          <p:cNvSpPr/>
          <p:nvPr/>
        </p:nvSpPr>
        <p:spPr>
          <a:xfrm>
            <a:off x="6175602" y="894761"/>
            <a:ext cx="1933778" cy="3518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b="1" dirty="0">
                <a:solidFill>
                  <a:schemeClr val="bg1"/>
                </a:solidFill>
              </a:rPr>
              <a:t>العلوم الاقتصادية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à coins arrondis 103"/>
          <p:cNvSpPr/>
          <p:nvPr/>
        </p:nvSpPr>
        <p:spPr>
          <a:xfrm>
            <a:off x="190047" y="1832170"/>
            <a:ext cx="7948010" cy="4206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400" b="1" dirty="0">
                <a:solidFill>
                  <a:srgbClr val="2015F7"/>
                </a:solidFill>
                <a:latin typeface="Arial" pitchFamily="34" charset="0"/>
                <a:cs typeface="Arial" pitchFamily="34" charset="0"/>
              </a:rPr>
              <a:t>توجيه الطلبة من الليسانس 1 الى الليسانس 2 </a:t>
            </a:r>
            <a:endParaRPr lang="fr-FR" sz="1400" b="1" dirty="0">
              <a:solidFill>
                <a:srgbClr val="2015F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ectangle à coins arrondis 191"/>
          <p:cNvSpPr/>
          <p:nvPr/>
        </p:nvSpPr>
        <p:spPr>
          <a:xfrm>
            <a:off x="6179722" y="3434841"/>
            <a:ext cx="845306" cy="4083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 rtl="1"/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اقتصاد كمي</a:t>
            </a:r>
          </a:p>
          <a:p>
            <a:pPr algn="ctr"/>
            <a:endParaRPr lang="fr-FR" dirty="0"/>
          </a:p>
        </p:txBody>
      </p:sp>
      <p:sp>
        <p:nvSpPr>
          <p:cNvPr id="193" name="Rectangle à coins arrondis 192"/>
          <p:cNvSpPr/>
          <p:nvPr/>
        </p:nvSpPr>
        <p:spPr>
          <a:xfrm>
            <a:off x="6171677" y="4992938"/>
            <a:ext cx="845307" cy="4725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 rtl="1"/>
            <a:endParaRPr lang="fr-FR" sz="800" b="1" dirty="0"/>
          </a:p>
          <a:p>
            <a:pPr algn="r" rtl="1"/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تحليل اقتصادي واستشراف</a:t>
            </a:r>
            <a:endParaRPr lang="fr-FR" sz="11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dirty="0"/>
          </a:p>
        </p:txBody>
      </p:sp>
      <p:sp>
        <p:nvSpPr>
          <p:cNvPr id="194" name="Rectangle à coins arrondis 193"/>
          <p:cNvSpPr/>
          <p:nvPr/>
        </p:nvSpPr>
        <p:spPr>
          <a:xfrm>
            <a:off x="6163743" y="5799473"/>
            <a:ext cx="845305" cy="4613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اقتصاد نقدي و بنكي</a:t>
            </a:r>
          </a:p>
          <a:p>
            <a:pPr algn="ctr"/>
            <a:endParaRPr lang="fr-FR" dirty="0"/>
          </a:p>
        </p:txBody>
      </p:sp>
      <p:sp>
        <p:nvSpPr>
          <p:cNvPr id="195" name="Rectangle à coins arrondis 194"/>
          <p:cNvSpPr/>
          <p:nvPr/>
        </p:nvSpPr>
        <p:spPr>
          <a:xfrm>
            <a:off x="6179723" y="4076574"/>
            <a:ext cx="82932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اقتصاد وتسيير المؤسسات</a:t>
            </a:r>
          </a:p>
          <a:p>
            <a:pPr algn="ctr"/>
            <a:endParaRPr lang="fr-FR" dirty="0"/>
          </a:p>
        </p:txBody>
      </p:sp>
      <p:cxnSp>
        <p:nvCxnSpPr>
          <p:cNvPr id="196" name="Connecteur en angle 195"/>
          <p:cNvCxnSpPr/>
          <p:nvPr/>
        </p:nvCxnSpPr>
        <p:spPr>
          <a:xfrm rot="10800000">
            <a:off x="7029122" y="3622090"/>
            <a:ext cx="285168" cy="169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7" name="Connecteur en angle 196"/>
          <p:cNvCxnSpPr/>
          <p:nvPr/>
        </p:nvCxnSpPr>
        <p:spPr>
          <a:xfrm rot="10800000">
            <a:off x="6984244" y="4328602"/>
            <a:ext cx="324733" cy="132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8" name="Connecteur en angle 197"/>
          <p:cNvCxnSpPr>
            <a:endCxn id="193" idx="3"/>
          </p:cNvCxnSpPr>
          <p:nvPr/>
        </p:nvCxnSpPr>
        <p:spPr>
          <a:xfrm rot="10800000">
            <a:off x="7016985" y="5229200"/>
            <a:ext cx="291993" cy="64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9" name="Connecteur en angle 198"/>
          <p:cNvCxnSpPr/>
          <p:nvPr/>
        </p:nvCxnSpPr>
        <p:spPr>
          <a:xfrm rot="10800000">
            <a:off x="7029122" y="5998273"/>
            <a:ext cx="35964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5" name="Rectangle à coins arrondis 204"/>
          <p:cNvSpPr/>
          <p:nvPr/>
        </p:nvSpPr>
        <p:spPr>
          <a:xfrm>
            <a:off x="7346942" y="3434841"/>
            <a:ext cx="791115" cy="408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dirty="0"/>
          </a:p>
          <a:p>
            <a:pPr algn="ctr"/>
            <a:endParaRPr lang="fr-FR" sz="11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DZ" sz="1200" b="1" dirty="0">
                <a:latin typeface="Traditional Arabic" pitchFamily="18" charset="-78"/>
                <a:cs typeface="Traditional Arabic" pitchFamily="18" charset="-78"/>
              </a:rPr>
              <a:t>اقتصاد كمي</a:t>
            </a:r>
          </a:p>
          <a:p>
            <a:pPr algn="ctr" rtl="1"/>
            <a:endParaRPr lang="fr-FR" dirty="0"/>
          </a:p>
        </p:txBody>
      </p:sp>
      <p:sp>
        <p:nvSpPr>
          <p:cNvPr id="206" name="Rectangle à coins arrondis 205"/>
          <p:cNvSpPr/>
          <p:nvPr/>
        </p:nvSpPr>
        <p:spPr>
          <a:xfrm>
            <a:off x="7341630" y="4999390"/>
            <a:ext cx="796426" cy="4725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dirty="0"/>
          </a:p>
          <a:p>
            <a:pPr algn="ctr" rtl="1"/>
            <a:endParaRPr lang="fr-FR" sz="900" b="1" dirty="0"/>
          </a:p>
          <a:p>
            <a:pPr algn="ctr" rtl="1"/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تحليل اقتصادي واستشراف</a:t>
            </a:r>
            <a:endParaRPr lang="fr-FR" sz="11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endParaRPr lang="fr-FR" dirty="0"/>
          </a:p>
        </p:txBody>
      </p:sp>
      <p:sp>
        <p:nvSpPr>
          <p:cNvPr id="208" name="Rectangle à coins arrondis 207"/>
          <p:cNvSpPr/>
          <p:nvPr/>
        </p:nvSpPr>
        <p:spPr>
          <a:xfrm>
            <a:off x="7411997" y="5790844"/>
            <a:ext cx="726060" cy="478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اقتصاد نقدي و بنكي</a:t>
            </a:r>
          </a:p>
          <a:p>
            <a:pPr algn="ctr"/>
            <a:endParaRPr lang="fr-FR" dirty="0"/>
          </a:p>
        </p:txBody>
      </p:sp>
      <p:sp>
        <p:nvSpPr>
          <p:cNvPr id="210" name="Rectangle à coins arrondis 209"/>
          <p:cNvSpPr/>
          <p:nvPr/>
        </p:nvSpPr>
        <p:spPr>
          <a:xfrm>
            <a:off x="7346942" y="4076574"/>
            <a:ext cx="781946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اقتصاد وتسيير المؤسسات</a:t>
            </a:r>
          </a:p>
          <a:p>
            <a:pPr algn="ctr"/>
            <a:endParaRPr lang="fr-FR" dirty="0"/>
          </a:p>
        </p:txBody>
      </p:sp>
      <p:cxnSp>
        <p:nvCxnSpPr>
          <p:cNvPr id="230" name="Connecteur droit 229"/>
          <p:cNvCxnSpPr/>
          <p:nvPr/>
        </p:nvCxnSpPr>
        <p:spPr>
          <a:xfrm>
            <a:off x="8244408" y="873989"/>
            <a:ext cx="0" cy="5486320"/>
          </a:xfrm>
          <a:prstGeom prst="line">
            <a:avLst/>
          </a:prstGeom>
          <a:ln>
            <a:solidFill>
              <a:srgbClr val="8C17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9" name="Rectangle à coins arrondis 26648"/>
          <p:cNvSpPr/>
          <p:nvPr/>
        </p:nvSpPr>
        <p:spPr>
          <a:xfrm>
            <a:off x="8299000" y="894761"/>
            <a:ext cx="792088" cy="3330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/>
              <a:t>الشعبة</a:t>
            </a:r>
            <a:endParaRPr lang="fr-FR" b="1" dirty="0"/>
          </a:p>
        </p:txBody>
      </p:sp>
      <p:sp>
        <p:nvSpPr>
          <p:cNvPr id="235" name="Rectangle à coins arrondis 234"/>
          <p:cNvSpPr/>
          <p:nvPr/>
        </p:nvSpPr>
        <p:spPr>
          <a:xfrm>
            <a:off x="8299000" y="2198245"/>
            <a:ext cx="792088" cy="5939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/>
              <a:t>ل2</a:t>
            </a:r>
            <a:endParaRPr lang="fr-FR" b="1" dirty="0"/>
          </a:p>
        </p:txBody>
      </p:sp>
      <p:sp>
        <p:nvSpPr>
          <p:cNvPr id="236" name="Rectangle à coins arrondis 235"/>
          <p:cNvSpPr/>
          <p:nvPr/>
        </p:nvSpPr>
        <p:spPr>
          <a:xfrm>
            <a:off x="8351912" y="5479955"/>
            <a:ext cx="792088" cy="3330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/>
              <a:t>ماستر</a:t>
            </a:r>
            <a:endParaRPr lang="fr-FR" b="1" dirty="0"/>
          </a:p>
        </p:txBody>
      </p:sp>
      <p:sp>
        <p:nvSpPr>
          <p:cNvPr id="237" name="Rectangle à coins arrondis 236"/>
          <p:cNvSpPr/>
          <p:nvPr/>
        </p:nvSpPr>
        <p:spPr>
          <a:xfrm>
            <a:off x="8299000" y="3290221"/>
            <a:ext cx="792088" cy="4165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/>
              <a:t>ل3</a:t>
            </a:r>
            <a:endParaRPr lang="fr-FR" b="1" dirty="0"/>
          </a:p>
        </p:txBody>
      </p:sp>
      <p:sp>
        <p:nvSpPr>
          <p:cNvPr id="238" name="Rectangle à coins arrondis 237"/>
          <p:cNvSpPr/>
          <p:nvPr/>
        </p:nvSpPr>
        <p:spPr>
          <a:xfrm>
            <a:off x="8300420" y="1353738"/>
            <a:ext cx="792088" cy="5057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/>
              <a:t>ل1</a:t>
            </a:r>
            <a:endParaRPr lang="fr-FR" b="1" dirty="0"/>
          </a:p>
        </p:txBody>
      </p:sp>
      <p:cxnSp>
        <p:nvCxnSpPr>
          <p:cNvPr id="26652" name="Connecteur droit avec flèche 26651"/>
          <p:cNvCxnSpPr/>
          <p:nvPr/>
        </p:nvCxnSpPr>
        <p:spPr>
          <a:xfrm>
            <a:off x="8686800" y="3793277"/>
            <a:ext cx="9664" cy="1557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2" name="Connecteur droit avec flèche 241"/>
          <p:cNvCxnSpPr>
            <a:endCxn id="235" idx="0"/>
          </p:cNvCxnSpPr>
          <p:nvPr/>
        </p:nvCxnSpPr>
        <p:spPr>
          <a:xfrm>
            <a:off x="8662345" y="1851395"/>
            <a:ext cx="32699" cy="346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5" name="Connecteur droit avec flèche 244"/>
          <p:cNvCxnSpPr>
            <a:endCxn id="237" idx="0"/>
          </p:cNvCxnSpPr>
          <p:nvPr/>
        </p:nvCxnSpPr>
        <p:spPr>
          <a:xfrm>
            <a:off x="8691632" y="2870497"/>
            <a:ext cx="3412" cy="4197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5" name="Rectangle à coins arrondis 74"/>
          <p:cNvSpPr/>
          <p:nvPr/>
        </p:nvSpPr>
        <p:spPr>
          <a:xfrm>
            <a:off x="6182847" y="2876919"/>
            <a:ext cx="845306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/>
            <a:r>
              <a:rPr lang="ar-DZ" sz="1200" b="1" dirty="0"/>
              <a:t>ماستر</a:t>
            </a:r>
            <a:endParaRPr lang="fr-FR" sz="1200" b="1" dirty="0"/>
          </a:p>
          <a:p>
            <a:pPr algn="ctr"/>
            <a:endParaRPr lang="fr-FR" dirty="0"/>
          </a:p>
        </p:txBody>
      </p:sp>
      <p:sp>
        <p:nvSpPr>
          <p:cNvPr id="76" name="Rectangle à coins arrondis 75"/>
          <p:cNvSpPr/>
          <p:nvPr/>
        </p:nvSpPr>
        <p:spPr>
          <a:xfrm>
            <a:off x="7350067" y="2876919"/>
            <a:ext cx="791115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200" b="1" dirty="0"/>
              <a:t>الليسانس</a:t>
            </a:r>
            <a:endParaRPr lang="fr-FR" dirty="0"/>
          </a:p>
        </p:txBody>
      </p:sp>
      <p:cxnSp>
        <p:nvCxnSpPr>
          <p:cNvPr id="77" name="Connecteur en angle 76"/>
          <p:cNvCxnSpPr/>
          <p:nvPr/>
        </p:nvCxnSpPr>
        <p:spPr>
          <a:xfrm rot="10800000">
            <a:off x="7057417" y="3090047"/>
            <a:ext cx="285168" cy="169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8" name="Rectangle à coins arrondis 77"/>
          <p:cNvSpPr/>
          <p:nvPr/>
        </p:nvSpPr>
        <p:spPr>
          <a:xfrm>
            <a:off x="55358" y="2860631"/>
            <a:ext cx="845306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/>
            <a:r>
              <a:rPr lang="ar-DZ" sz="1200" b="1" dirty="0"/>
              <a:t>ماستر</a:t>
            </a:r>
            <a:endParaRPr lang="fr-FR" sz="1200" b="1" dirty="0"/>
          </a:p>
          <a:p>
            <a:pPr algn="ctr"/>
            <a:endParaRPr lang="fr-FR" dirty="0"/>
          </a:p>
        </p:txBody>
      </p:sp>
      <p:sp>
        <p:nvSpPr>
          <p:cNvPr id="80" name="Rectangle à coins arrondis 79"/>
          <p:cNvSpPr/>
          <p:nvPr/>
        </p:nvSpPr>
        <p:spPr>
          <a:xfrm>
            <a:off x="1222578" y="2860631"/>
            <a:ext cx="791115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200" b="1" dirty="0"/>
              <a:t>الليسانس</a:t>
            </a:r>
            <a:endParaRPr lang="fr-FR" dirty="0"/>
          </a:p>
        </p:txBody>
      </p:sp>
      <p:cxnSp>
        <p:nvCxnSpPr>
          <p:cNvPr id="81" name="Connecteur en angle 80"/>
          <p:cNvCxnSpPr/>
          <p:nvPr/>
        </p:nvCxnSpPr>
        <p:spPr>
          <a:xfrm rot="10800000">
            <a:off x="929928" y="3073759"/>
            <a:ext cx="285168" cy="169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2210707" y="2836886"/>
            <a:ext cx="845306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/>
            <a:r>
              <a:rPr lang="ar-DZ" sz="1200" b="1" dirty="0"/>
              <a:t>ماستر</a:t>
            </a:r>
            <a:endParaRPr lang="fr-FR" sz="1200" b="1" dirty="0"/>
          </a:p>
          <a:p>
            <a:pPr algn="ctr"/>
            <a:endParaRPr lang="fr-FR" dirty="0"/>
          </a:p>
        </p:txBody>
      </p:sp>
      <p:sp>
        <p:nvSpPr>
          <p:cNvPr id="83" name="Rectangle à coins arrondis 82"/>
          <p:cNvSpPr/>
          <p:nvPr/>
        </p:nvSpPr>
        <p:spPr>
          <a:xfrm>
            <a:off x="3377927" y="2836886"/>
            <a:ext cx="791115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200" b="1" dirty="0"/>
              <a:t>الليسانس</a:t>
            </a:r>
            <a:endParaRPr lang="fr-FR" dirty="0"/>
          </a:p>
        </p:txBody>
      </p:sp>
      <p:cxnSp>
        <p:nvCxnSpPr>
          <p:cNvPr id="88" name="Connecteur en angle 87"/>
          <p:cNvCxnSpPr/>
          <p:nvPr/>
        </p:nvCxnSpPr>
        <p:spPr>
          <a:xfrm rot="10800000">
            <a:off x="3085277" y="3050014"/>
            <a:ext cx="285168" cy="169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9" name="Rectangle à coins arrondis 88"/>
          <p:cNvSpPr/>
          <p:nvPr/>
        </p:nvSpPr>
        <p:spPr>
          <a:xfrm>
            <a:off x="4245455" y="2836886"/>
            <a:ext cx="681525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/>
            <a:r>
              <a:rPr lang="ar-DZ" sz="1200" b="1" dirty="0"/>
              <a:t>ماستر</a:t>
            </a:r>
            <a:endParaRPr lang="fr-FR" sz="1200" b="1" dirty="0"/>
          </a:p>
          <a:p>
            <a:pPr algn="ctr"/>
            <a:endParaRPr lang="fr-FR" dirty="0"/>
          </a:p>
        </p:txBody>
      </p:sp>
      <p:sp>
        <p:nvSpPr>
          <p:cNvPr id="90" name="Rectangle à coins arrondis 89"/>
          <p:cNvSpPr/>
          <p:nvPr/>
        </p:nvSpPr>
        <p:spPr>
          <a:xfrm>
            <a:off x="5230338" y="2836886"/>
            <a:ext cx="820172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200" b="1" dirty="0"/>
              <a:t>الليسانس</a:t>
            </a:r>
            <a:endParaRPr lang="fr-FR" dirty="0"/>
          </a:p>
        </p:txBody>
      </p:sp>
      <p:cxnSp>
        <p:nvCxnSpPr>
          <p:cNvPr id="91" name="Connecteur en angle 90"/>
          <p:cNvCxnSpPr>
            <a:stCxn id="90" idx="1"/>
          </p:cNvCxnSpPr>
          <p:nvPr/>
        </p:nvCxnSpPr>
        <p:spPr>
          <a:xfrm rot="10800000">
            <a:off x="4926982" y="3015187"/>
            <a:ext cx="303357" cy="258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H="1">
            <a:off x="6102436" y="2252837"/>
            <a:ext cx="7938" cy="4701067"/>
          </a:xfrm>
          <a:prstGeom prst="line">
            <a:avLst/>
          </a:prstGeom>
          <a:ln>
            <a:solidFill>
              <a:srgbClr val="8C17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76594" y="2210044"/>
            <a:ext cx="7938" cy="4701067"/>
          </a:xfrm>
          <a:prstGeom prst="line">
            <a:avLst/>
          </a:prstGeom>
          <a:ln>
            <a:solidFill>
              <a:srgbClr val="8C17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H="1">
            <a:off x="2174602" y="2173607"/>
            <a:ext cx="7938" cy="4701067"/>
          </a:xfrm>
          <a:prstGeom prst="line">
            <a:avLst/>
          </a:prstGeom>
          <a:ln>
            <a:solidFill>
              <a:srgbClr val="8C17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6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96"/>
            <a:ext cx="9118833" cy="836613"/>
          </a:xfrm>
        </p:spPr>
        <p:txBody>
          <a:bodyPr/>
          <a:lstStyle/>
          <a:p>
            <a:pPr algn="r"/>
            <a:r>
              <a:rPr lang="ar-DZ" sz="2800" dirty="0"/>
              <a:t> برامج التكوين لطور الليسانس</a:t>
            </a:r>
            <a:endParaRPr lang="fr-FR" sz="28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09059" y="1726901"/>
            <a:ext cx="7920880" cy="6939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7504" y="2708920"/>
            <a:ext cx="7920880" cy="3744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rId2"/>
          </p:cNvPr>
          <p:cNvSpPr/>
          <p:nvPr/>
        </p:nvSpPr>
        <p:spPr>
          <a:xfrm>
            <a:off x="251519" y="1837040"/>
            <a:ext cx="1897083" cy="4517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ل 2 شعبة</a:t>
            </a:r>
            <a:endParaRPr lang="fr-FR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العلوم المالية و المحاسبة</a:t>
            </a:r>
          </a:p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fr-F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à coins arrondis 13">
            <a:hlinkClick r:id="rId3"/>
          </p:cNvPr>
          <p:cNvSpPr/>
          <p:nvPr/>
        </p:nvSpPr>
        <p:spPr>
          <a:xfrm>
            <a:off x="2212212" y="1836085"/>
            <a:ext cx="1911634" cy="4527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ل 2 شعبة</a:t>
            </a:r>
            <a:endParaRPr lang="fr-FR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العلوم التسيير</a:t>
            </a:r>
            <a:endParaRPr lang="fr-F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à coins arrondis 14">
            <a:hlinkClick r:id="rId4"/>
          </p:cNvPr>
          <p:cNvSpPr/>
          <p:nvPr/>
        </p:nvSpPr>
        <p:spPr>
          <a:xfrm>
            <a:off x="4252429" y="1837040"/>
            <a:ext cx="1798079" cy="4527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ل 2 شعبة</a:t>
            </a:r>
            <a:endParaRPr lang="fr-FR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العلوم التجارية</a:t>
            </a:r>
            <a:endParaRPr lang="fr-F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ctangle à coins arrondis 15">
            <a:hlinkClick r:id="rId5"/>
          </p:cNvPr>
          <p:cNvSpPr/>
          <p:nvPr/>
        </p:nvSpPr>
        <p:spPr>
          <a:xfrm>
            <a:off x="6210108" y="1841482"/>
            <a:ext cx="1675816" cy="4527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ل 2 شعبة</a:t>
            </a:r>
          </a:p>
          <a:p>
            <a:pPr algn="ctr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العلوم الاقتصادية</a:t>
            </a:r>
          </a:p>
          <a:p>
            <a:pPr algn="ctr"/>
            <a:endParaRPr lang="fr-F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ctangle à coins arrondis 17">
            <a:hlinkClick r:id="rId6"/>
          </p:cNvPr>
          <p:cNvSpPr/>
          <p:nvPr/>
        </p:nvSpPr>
        <p:spPr>
          <a:xfrm>
            <a:off x="107504" y="957946"/>
            <a:ext cx="7922435" cy="6708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ل1 السنة الاولى جدع مشترك</a:t>
            </a:r>
            <a:endParaRPr lang="fr-F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à coins arrondis 18">
            <a:hlinkClick r:id="rId7"/>
          </p:cNvPr>
          <p:cNvSpPr/>
          <p:nvPr/>
        </p:nvSpPr>
        <p:spPr>
          <a:xfrm>
            <a:off x="4252429" y="2902346"/>
            <a:ext cx="1798079" cy="5266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dirty="0">
                <a:latin typeface="Arabic Typesetting" pitchFamily="66" charset="-78"/>
                <a:cs typeface="Arabic Typesetting" pitchFamily="66" charset="-78"/>
              </a:rPr>
              <a:t>تسويق</a:t>
            </a:r>
          </a:p>
        </p:txBody>
      </p:sp>
      <p:sp>
        <p:nvSpPr>
          <p:cNvPr id="20" name="Rectangle à coins arrondis 19">
            <a:hlinkClick r:id="rId8"/>
          </p:cNvPr>
          <p:cNvSpPr/>
          <p:nvPr/>
        </p:nvSpPr>
        <p:spPr>
          <a:xfrm>
            <a:off x="4252429" y="3844760"/>
            <a:ext cx="1798079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تجارة دولية</a:t>
            </a:r>
          </a:p>
          <a:p>
            <a:pPr algn="ctr"/>
            <a:endParaRPr lang="fr-FR" dirty="0"/>
          </a:p>
        </p:txBody>
      </p:sp>
      <p:sp>
        <p:nvSpPr>
          <p:cNvPr id="21" name="Rectangle à coins arrondis 20">
            <a:hlinkClick r:id="rId9"/>
          </p:cNvPr>
          <p:cNvSpPr/>
          <p:nvPr/>
        </p:nvSpPr>
        <p:spPr>
          <a:xfrm flipH="1">
            <a:off x="2220761" y="2910101"/>
            <a:ext cx="1903083" cy="5188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التسيير العمومي</a:t>
            </a:r>
            <a:endParaRPr lang="fr-FR" sz="24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>
            <a:hlinkClick r:id="rId10"/>
          </p:cNvPr>
          <p:cNvSpPr/>
          <p:nvPr/>
        </p:nvSpPr>
        <p:spPr>
          <a:xfrm>
            <a:off x="2220763" y="4692924"/>
            <a:ext cx="1903081" cy="5362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إدارة الاعمال</a:t>
            </a:r>
            <a:endParaRPr lang="fr-FR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3" name="Rectangle à coins arrondis 22">
            <a:hlinkClick r:id="rId11"/>
          </p:cNvPr>
          <p:cNvSpPr/>
          <p:nvPr/>
        </p:nvSpPr>
        <p:spPr>
          <a:xfrm flipH="1">
            <a:off x="2220762" y="3844760"/>
            <a:ext cx="190308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2000" b="1" dirty="0">
                <a:latin typeface="Traditional Arabic" pitchFamily="18" charset="-78"/>
                <a:cs typeface="Traditional Arabic" pitchFamily="18" charset="-78"/>
              </a:rPr>
              <a:t>إدارة الموارد البشرية</a:t>
            </a:r>
          </a:p>
          <a:p>
            <a:pPr algn="ctr"/>
            <a:endParaRPr lang="fr-FR" dirty="0"/>
          </a:p>
        </p:txBody>
      </p:sp>
      <p:sp>
        <p:nvSpPr>
          <p:cNvPr id="24" name="Rectangle à coins arrondis 23">
            <a:hlinkClick r:id="rId12"/>
          </p:cNvPr>
          <p:cNvSpPr/>
          <p:nvPr/>
        </p:nvSpPr>
        <p:spPr>
          <a:xfrm>
            <a:off x="280372" y="2910101"/>
            <a:ext cx="1868230" cy="5188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محاسبة ومراجعة</a:t>
            </a:r>
            <a:endParaRPr lang="fr-FR" sz="24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à coins arrondis 25">
            <a:hlinkClick r:id="rId13"/>
          </p:cNvPr>
          <p:cNvSpPr/>
          <p:nvPr/>
        </p:nvSpPr>
        <p:spPr>
          <a:xfrm>
            <a:off x="255437" y="3845970"/>
            <a:ext cx="1893165" cy="5028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محاسبة وجباية</a:t>
            </a:r>
            <a:endParaRPr lang="fr-FR" sz="2400" dirty="0"/>
          </a:p>
          <a:p>
            <a:pPr algn="ctr"/>
            <a:endParaRPr lang="fr-FR" dirty="0"/>
          </a:p>
        </p:txBody>
      </p:sp>
      <p:sp>
        <p:nvSpPr>
          <p:cNvPr id="27" name="Rectangle à coins arrondis 26">
            <a:hlinkClick r:id="rId14"/>
          </p:cNvPr>
          <p:cNvSpPr/>
          <p:nvPr/>
        </p:nvSpPr>
        <p:spPr>
          <a:xfrm>
            <a:off x="230477" y="5692552"/>
            <a:ext cx="1913713" cy="544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مالية المؤسسة</a:t>
            </a:r>
            <a:endParaRPr lang="fr-FR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8" name="Rectangle à coins arrondis 27">
            <a:hlinkClick r:id="rId15"/>
          </p:cNvPr>
          <p:cNvSpPr/>
          <p:nvPr/>
        </p:nvSpPr>
        <p:spPr>
          <a:xfrm>
            <a:off x="6210108" y="2926032"/>
            <a:ext cx="1675815" cy="5029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 rtl="1"/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اقتصاد كمي</a:t>
            </a:r>
          </a:p>
          <a:p>
            <a:pPr algn="ctr" rtl="1"/>
            <a:endParaRPr lang="fr-FR" dirty="0"/>
          </a:p>
        </p:txBody>
      </p:sp>
      <p:sp>
        <p:nvSpPr>
          <p:cNvPr id="29" name="Rectangle à coins arrondis 28">
            <a:hlinkClick r:id="rId16"/>
          </p:cNvPr>
          <p:cNvSpPr/>
          <p:nvPr/>
        </p:nvSpPr>
        <p:spPr>
          <a:xfrm>
            <a:off x="6223880" y="4692924"/>
            <a:ext cx="1675815" cy="5362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dirty="0"/>
          </a:p>
          <a:p>
            <a:pPr algn="ctr" rtl="1"/>
            <a:endParaRPr lang="fr-FR" sz="900" b="1" dirty="0"/>
          </a:p>
          <a:p>
            <a:pPr algn="ctr" rtl="1"/>
            <a:r>
              <a:rPr lang="ar-DZ" sz="16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تحليل اقتصادي واستشراف</a:t>
            </a:r>
            <a:endParaRPr lang="fr-FR" sz="1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endParaRPr lang="fr-FR" dirty="0"/>
          </a:p>
        </p:txBody>
      </p:sp>
      <p:sp>
        <p:nvSpPr>
          <p:cNvPr id="30" name="Rectangle à coins arrondis 29">
            <a:hlinkClick r:id="rId17"/>
          </p:cNvPr>
          <p:cNvSpPr/>
          <p:nvPr/>
        </p:nvSpPr>
        <p:spPr>
          <a:xfrm>
            <a:off x="6223880" y="5692552"/>
            <a:ext cx="1645393" cy="5447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b="1" dirty="0">
                <a:latin typeface="Traditional Arabic" pitchFamily="18" charset="-78"/>
                <a:cs typeface="Traditional Arabic" pitchFamily="18" charset="-78"/>
              </a:rPr>
              <a:t>اقتصاد نقدي و بنكي</a:t>
            </a:r>
          </a:p>
          <a:p>
            <a:pPr algn="ctr"/>
            <a:endParaRPr lang="fr-FR" dirty="0"/>
          </a:p>
        </p:txBody>
      </p:sp>
      <p:sp>
        <p:nvSpPr>
          <p:cNvPr id="31" name="Rectangle à coins arrondis 30">
            <a:hlinkClick r:id="rId18"/>
          </p:cNvPr>
          <p:cNvSpPr/>
          <p:nvPr/>
        </p:nvSpPr>
        <p:spPr>
          <a:xfrm>
            <a:off x="6223879" y="3844760"/>
            <a:ext cx="1675815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1600" b="1" dirty="0">
                <a:latin typeface="Traditional Arabic" pitchFamily="18" charset="-78"/>
                <a:cs typeface="Traditional Arabic" pitchFamily="18" charset="-78"/>
              </a:rPr>
              <a:t>اقتصاد وتسيير المؤسسات</a:t>
            </a:r>
          </a:p>
          <a:p>
            <a:pPr algn="ctr"/>
            <a:endParaRPr lang="fr-FR" dirty="0"/>
          </a:p>
        </p:txBody>
      </p:sp>
      <p:sp>
        <p:nvSpPr>
          <p:cNvPr id="32" name="Rectangle à coins arrondis 31">
            <a:hlinkClick r:id="rId19"/>
          </p:cNvPr>
          <p:cNvSpPr/>
          <p:nvPr/>
        </p:nvSpPr>
        <p:spPr>
          <a:xfrm>
            <a:off x="233655" y="4692924"/>
            <a:ext cx="1893166" cy="5362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مالية البنوك و تأمينات</a:t>
            </a:r>
            <a:r>
              <a:rPr lang="ar-DZ" sz="2200" b="1" dirty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22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sz="9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403648" y="6450448"/>
            <a:ext cx="4277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800" b="1" dirty="0">
                <a:solidFill>
                  <a:srgbClr val="E55B3F"/>
                </a:solidFill>
                <a:latin typeface="Arabic Typesetting" pitchFamily="66" charset="-78"/>
                <a:cs typeface="Arabic Typesetting" pitchFamily="66" charset="-78"/>
              </a:rPr>
              <a:t>ملاحظة </a:t>
            </a:r>
            <a:r>
              <a:rPr lang="fr-FR" sz="2800" b="1" dirty="0">
                <a:solidFill>
                  <a:srgbClr val="E55B3F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lang="ar-DZ" sz="2800" b="1" dirty="0">
                <a:solidFill>
                  <a:srgbClr val="E55B3F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لتحميل البرنامج</a:t>
            </a:r>
            <a:r>
              <a:rPr lang="fr-FR" sz="28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انقر على خانة التخصص </a:t>
            </a:r>
            <a:endParaRPr lang="fr-F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993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96"/>
            <a:ext cx="9118833" cy="836613"/>
          </a:xfrm>
        </p:spPr>
        <p:txBody>
          <a:bodyPr/>
          <a:lstStyle/>
          <a:p>
            <a:pPr algn="r"/>
            <a:r>
              <a:rPr lang="ar-DZ" sz="2800" dirty="0"/>
              <a:t> برامج التكوين لطور الماستر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107504" y="1644376"/>
            <a:ext cx="7920880" cy="3744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07505" y="909674"/>
            <a:ext cx="2036685" cy="6471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DZ" sz="1700" b="1" dirty="0">
                <a:solidFill>
                  <a:schemeClr val="accent2">
                    <a:lumMod val="50000"/>
                  </a:schemeClr>
                </a:solidFill>
              </a:rPr>
              <a:t>العلوم المالية و المحاسبة</a:t>
            </a:r>
          </a:p>
          <a:p>
            <a:pPr algn="ctr"/>
            <a:r>
              <a:rPr lang="ar-DZ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220763" y="908720"/>
            <a:ext cx="1903080" cy="648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>
                <a:solidFill>
                  <a:schemeClr val="accent2">
                    <a:lumMod val="50000"/>
                  </a:schemeClr>
                </a:solidFill>
              </a:rPr>
              <a:t>العلوم التسيير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252429" y="908720"/>
            <a:ext cx="1798079" cy="648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>
                <a:solidFill>
                  <a:schemeClr val="accent2">
                    <a:lumMod val="50000"/>
                  </a:schemeClr>
                </a:solidFill>
              </a:rPr>
              <a:t>العلوم التجارية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223880" y="908720"/>
            <a:ext cx="1804504" cy="648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DZ" b="1" dirty="0">
                <a:solidFill>
                  <a:schemeClr val="accent2">
                    <a:lumMod val="50000"/>
                  </a:schemeClr>
                </a:solidFill>
              </a:rPr>
              <a:t>العلوم الاقتصادية</a:t>
            </a:r>
          </a:p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ctangle à coins arrondis 18">
            <a:hlinkClick r:id="rId2"/>
          </p:cNvPr>
          <p:cNvSpPr/>
          <p:nvPr/>
        </p:nvSpPr>
        <p:spPr>
          <a:xfrm>
            <a:off x="4252429" y="1837802"/>
            <a:ext cx="1798079" cy="52665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تسويق الخدمات </a:t>
            </a:r>
          </a:p>
        </p:txBody>
      </p:sp>
      <p:sp>
        <p:nvSpPr>
          <p:cNvPr id="20" name="Rectangle à coins arrondis 19">
            <a:hlinkClick r:id="rId3"/>
          </p:cNvPr>
          <p:cNvSpPr/>
          <p:nvPr/>
        </p:nvSpPr>
        <p:spPr>
          <a:xfrm>
            <a:off x="4252429" y="2780216"/>
            <a:ext cx="1798079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مالية وتجارة دولية</a:t>
            </a:r>
          </a:p>
          <a:p>
            <a:pPr algn="ctr"/>
            <a:endParaRPr lang="fr-FR" sz="2800" dirty="0"/>
          </a:p>
        </p:txBody>
      </p:sp>
      <p:sp>
        <p:nvSpPr>
          <p:cNvPr id="21" name="Rectangle à coins arrondis 20">
            <a:hlinkClick r:id="rId4"/>
          </p:cNvPr>
          <p:cNvSpPr/>
          <p:nvPr/>
        </p:nvSpPr>
        <p:spPr>
          <a:xfrm flipH="1">
            <a:off x="2220761" y="1845557"/>
            <a:ext cx="1903083" cy="51889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التسيير العمومي</a:t>
            </a:r>
            <a:endParaRPr lang="fr-FR" sz="2400" b="1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>
            <a:hlinkClick r:id="rId5"/>
          </p:cNvPr>
          <p:cNvSpPr/>
          <p:nvPr/>
        </p:nvSpPr>
        <p:spPr>
          <a:xfrm>
            <a:off x="2220763" y="3628380"/>
            <a:ext cx="1903081" cy="5362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المقاولتية</a:t>
            </a:r>
            <a:endParaRPr lang="fr-FR" sz="2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3" name="Rectangle à coins arrondis 22">
            <a:hlinkClick r:id="rId6"/>
          </p:cNvPr>
          <p:cNvSpPr/>
          <p:nvPr/>
        </p:nvSpPr>
        <p:spPr>
          <a:xfrm flipH="1">
            <a:off x="2220762" y="2780216"/>
            <a:ext cx="1903080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إدارة الموارد البشرية</a:t>
            </a:r>
          </a:p>
          <a:p>
            <a:pPr algn="ctr"/>
            <a:endParaRPr lang="fr-FR" dirty="0"/>
          </a:p>
        </p:txBody>
      </p:sp>
      <p:sp>
        <p:nvSpPr>
          <p:cNvPr id="24" name="Rectangle à coins arrondis 23">
            <a:hlinkClick r:id="rId7"/>
          </p:cNvPr>
          <p:cNvSpPr/>
          <p:nvPr/>
        </p:nvSpPr>
        <p:spPr>
          <a:xfrm>
            <a:off x="280372" y="1861488"/>
            <a:ext cx="1868230" cy="5029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محاسبة ومراجعة</a:t>
            </a:r>
            <a:endParaRPr lang="fr-FR" sz="2400" b="1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à coins arrondis 25">
            <a:hlinkClick r:id="rId8"/>
          </p:cNvPr>
          <p:cNvSpPr/>
          <p:nvPr/>
        </p:nvSpPr>
        <p:spPr>
          <a:xfrm>
            <a:off x="268836" y="2780216"/>
            <a:ext cx="1893165" cy="5028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محاسبة وجباية معمقة</a:t>
            </a:r>
            <a:endParaRPr lang="fr-FR" sz="2400" b="1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fr-F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à coins arrondis 26">
            <a:hlinkClick r:id="rId9"/>
          </p:cNvPr>
          <p:cNvSpPr/>
          <p:nvPr/>
        </p:nvSpPr>
        <p:spPr>
          <a:xfrm>
            <a:off x="230477" y="4628008"/>
            <a:ext cx="1913713" cy="544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مالية المؤسسة</a:t>
            </a:r>
            <a:endParaRPr lang="fr-FR" sz="2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8" name="Rectangle à coins arrondis 27">
            <a:hlinkClick r:id="rId10"/>
          </p:cNvPr>
          <p:cNvSpPr/>
          <p:nvPr/>
        </p:nvSpPr>
        <p:spPr>
          <a:xfrm>
            <a:off x="6210108" y="1861488"/>
            <a:ext cx="1675815" cy="5029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 rtl="1"/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اقتصاد كمي</a:t>
            </a:r>
          </a:p>
          <a:p>
            <a:pPr algn="ctr" rtl="1"/>
            <a:endParaRPr lang="fr-FR" dirty="0"/>
          </a:p>
        </p:txBody>
      </p:sp>
      <p:sp>
        <p:nvSpPr>
          <p:cNvPr id="29" name="Rectangle à coins arrondis 28">
            <a:hlinkClick r:id="rId11"/>
          </p:cNvPr>
          <p:cNvSpPr/>
          <p:nvPr/>
        </p:nvSpPr>
        <p:spPr>
          <a:xfrm>
            <a:off x="6223880" y="3628380"/>
            <a:ext cx="1675815" cy="5362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/>
          </a:p>
          <a:p>
            <a:pPr algn="ctr" rtl="1"/>
            <a:endParaRPr lang="fr-FR" sz="900" b="1" dirty="0"/>
          </a:p>
          <a:p>
            <a:pPr algn="ctr" rtl="1"/>
            <a:r>
              <a:rPr lang="ar-DZ" sz="1600" b="1" dirty="0">
                <a:latin typeface="Traditional Arabic" pitchFamily="18" charset="-78"/>
                <a:cs typeface="Traditional Arabic" pitchFamily="18" charset="-78"/>
              </a:rPr>
              <a:t>تحليل اقتصادي واستشراف</a:t>
            </a:r>
            <a:endParaRPr lang="fr-FR" sz="16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endParaRPr lang="fr-FR" dirty="0"/>
          </a:p>
        </p:txBody>
      </p:sp>
      <p:sp>
        <p:nvSpPr>
          <p:cNvPr id="30" name="Rectangle à coins arrondis 29">
            <a:hlinkClick r:id="rId12"/>
          </p:cNvPr>
          <p:cNvSpPr/>
          <p:nvPr/>
        </p:nvSpPr>
        <p:spPr>
          <a:xfrm>
            <a:off x="6223880" y="4628008"/>
            <a:ext cx="1645393" cy="5447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b="1" dirty="0">
                <a:latin typeface="Traditional Arabic" pitchFamily="18" charset="-78"/>
                <a:cs typeface="Traditional Arabic" pitchFamily="18" charset="-78"/>
              </a:rPr>
              <a:t>اقتصاد نقدي و بنكي</a:t>
            </a:r>
          </a:p>
          <a:p>
            <a:pPr algn="ctr"/>
            <a:endParaRPr lang="fr-FR" dirty="0"/>
          </a:p>
        </p:txBody>
      </p:sp>
      <p:sp>
        <p:nvSpPr>
          <p:cNvPr id="31" name="Rectangle à coins arrondis 30">
            <a:hlinkClick r:id="rId13"/>
          </p:cNvPr>
          <p:cNvSpPr/>
          <p:nvPr/>
        </p:nvSpPr>
        <p:spPr>
          <a:xfrm>
            <a:off x="6223879" y="2780216"/>
            <a:ext cx="1675815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1600" b="1" dirty="0">
                <a:latin typeface="Traditional Arabic" pitchFamily="18" charset="-78"/>
                <a:cs typeface="Traditional Arabic" pitchFamily="18" charset="-78"/>
              </a:rPr>
              <a:t>اقتصاد وتسيير المؤسسات</a:t>
            </a:r>
          </a:p>
          <a:p>
            <a:pPr algn="ctr"/>
            <a:endParaRPr lang="fr-FR" dirty="0"/>
          </a:p>
        </p:txBody>
      </p:sp>
      <p:sp>
        <p:nvSpPr>
          <p:cNvPr id="32" name="Rectangle à coins arrondis 31">
            <a:hlinkClick r:id="rId14"/>
          </p:cNvPr>
          <p:cNvSpPr/>
          <p:nvPr/>
        </p:nvSpPr>
        <p:spPr>
          <a:xfrm>
            <a:off x="280372" y="3628380"/>
            <a:ext cx="1863818" cy="5362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مالية و البنوك </a:t>
            </a:r>
            <a:endParaRPr lang="fr-FR" sz="24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sz="9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411760" y="6334780"/>
            <a:ext cx="4277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800" b="1" dirty="0">
                <a:solidFill>
                  <a:srgbClr val="E55B3F"/>
                </a:solidFill>
                <a:latin typeface="Arabic Typesetting" pitchFamily="66" charset="-78"/>
                <a:cs typeface="Arabic Typesetting" pitchFamily="66" charset="-78"/>
              </a:rPr>
              <a:t>ملاحظة </a:t>
            </a:r>
            <a:r>
              <a:rPr lang="fr-FR" sz="2800" b="1" dirty="0">
                <a:solidFill>
                  <a:srgbClr val="E55B3F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lang="ar-DZ" sz="2800" b="1" dirty="0">
                <a:solidFill>
                  <a:srgbClr val="E55B3F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لتحميل البرنامج</a:t>
            </a:r>
            <a:r>
              <a:rPr lang="fr-FR" sz="28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انقر على خانة التخصص </a:t>
            </a:r>
            <a:endParaRPr lang="fr-F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172403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5749</TotalTime>
  <Words>692</Words>
  <Application>Microsoft Office PowerPoint</Application>
  <PresentationFormat>Affichage à l'écran (4:3)</PresentationFormat>
  <Paragraphs>332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MS PGothic</vt:lpstr>
      <vt:lpstr>MS PGothic</vt:lpstr>
      <vt:lpstr>Arabic Typesetting</vt:lpstr>
      <vt:lpstr>Arial</vt:lpstr>
      <vt:lpstr>Calibri</vt:lpstr>
      <vt:lpstr>Courier New</vt:lpstr>
      <vt:lpstr>Times New Roman</vt:lpstr>
      <vt:lpstr>Traditional Arabic</vt:lpstr>
      <vt:lpstr>Verdana</vt:lpstr>
      <vt:lpstr>Wingdings</vt:lpstr>
      <vt:lpstr>1_Thème Office</vt:lpstr>
      <vt:lpstr>2_Thème Office</vt:lpstr>
      <vt:lpstr>Présentation PowerPoint</vt:lpstr>
      <vt:lpstr>Présentation PowerPoint</vt:lpstr>
      <vt:lpstr>اقسام ومخابر البحث للكلية</vt:lpstr>
      <vt:lpstr>كلية متعددة الشعب و التخصصات</vt:lpstr>
      <vt:lpstr>الكلية في أرقام                                         2019-2020 </vt:lpstr>
      <vt:lpstr>Présentation PowerPoint</vt:lpstr>
      <vt:lpstr>Présentation PowerPoint</vt:lpstr>
      <vt:lpstr> برامج التكوين لطور الليسانس</vt:lpstr>
      <vt:lpstr> برامج التكوين لطور الماستر</vt:lpstr>
      <vt:lpstr>منافد التخصصات المفتوحة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daianp01</dc:creator>
  <cp:lastModifiedBy>HASNAOUI Nabila</cp:lastModifiedBy>
  <cp:revision>528</cp:revision>
  <cp:lastPrinted>2017-04-07T15:11:30Z</cp:lastPrinted>
  <dcterms:created xsi:type="dcterms:W3CDTF">2014-08-26T07:44:23Z</dcterms:created>
  <dcterms:modified xsi:type="dcterms:W3CDTF">2020-10-28T07:58:36Z</dcterms:modified>
</cp:coreProperties>
</file>