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6" r:id="rId2"/>
    <p:sldId id="256" r:id="rId3"/>
    <p:sldId id="262" r:id="rId4"/>
    <p:sldId id="267" r:id="rId5"/>
    <p:sldId id="268" r:id="rId6"/>
    <p:sldId id="285" r:id="rId7"/>
    <p:sldId id="289" r:id="rId8"/>
    <p:sldId id="288" r:id="rId9"/>
    <p:sldId id="260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65" r:id="rId19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80000"/>
    <a:srgbClr val="7B0000"/>
    <a:srgbClr val="A40000"/>
    <a:srgbClr val="AE0000"/>
    <a:srgbClr val="EC0000"/>
    <a:srgbClr val="FFFFFF"/>
    <a:srgbClr val="87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-70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F6A3A-A367-483B-A6F6-A98992D361D0}" type="datetimeFigureOut">
              <a:rPr lang="x-none" smtClean="0"/>
              <a:pPr/>
              <a:t>12/10/2020</a:t>
            </a:fld>
            <a:endParaRPr lang="x-non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x-non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3734E-406A-4EE8-A701-F122D5605959}" type="slidenum">
              <a:rPr lang="x-none" smtClean="0"/>
              <a:pPr/>
              <a:t>‹N°›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4997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3734E-406A-4EE8-A701-F122D5605959}" type="slidenum">
              <a:rPr lang="x-none" smtClean="0"/>
              <a:pPr/>
              <a:t>1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041996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FD11-C8A4-46C1-BEE7-AB643AFB9BB9}" type="datetimeFigureOut">
              <a:rPr lang="x-none" smtClean="0"/>
              <a:pPr/>
              <a:t>12/10/2020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2549-61E6-4F69-A720-040F4ED7D118}" type="slidenum">
              <a:rPr lang="x-none" smtClean="0"/>
              <a:pPr/>
              <a:t>‹N°›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8289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FD11-C8A4-46C1-BEE7-AB643AFB9BB9}" type="datetimeFigureOut">
              <a:rPr lang="x-none" smtClean="0"/>
              <a:pPr/>
              <a:t>12/10/2020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2549-61E6-4F69-A720-040F4ED7D118}" type="slidenum">
              <a:rPr lang="x-none" smtClean="0"/>
              <a:pPr/>
              <a:t>‹N°›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710512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FD11-C8A4-46C1-BEE7-AB643AFB9BB9}" type="datetimeFigureOut">
              <a:rPr lang="x-none" smtClean="0"/>
              <a:pPr/>
              <a:t>12/10/2020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2549-61E6-4F69-A720-040F4ED7D118}" type="slidenum">
              <a:rPr lang="x-none" smtClean="0"/>
              <a:pPr/>
              <a:t>‹N°›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17707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FD11-C8A4-46C1-BEE7-AB643AFB9BB9}" type="datetimeFigureOut">
              <a:rPr lang="x-none" smtClean="0"/>
              <a:pPr/>
              <a:t>12/10/2020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2549-61E6-4F69-A720-040F4ED7D118}" type="slidenum">
              <a:rPr lang="x-none" smtClean="0"/>
              <a:pPr/>
              <a:t>‹N°›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41270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FD11-C8A4-46C1-BEE7-AB643AFB9BB9}" type="datetimeFigureOut">
              <a:rPr lang="x-none" smtClean="0"/>
              <a:pPr/>
              <a:t>12/10/2020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2549-61E6-4F69-A720-040F4ED7D118}" type="slidenum">
              <a:rPr lang="x-none" smtClean="0"/>
              <a:pPr/>
              <a:t>‹N°›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935726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FD11-C8A4-46C1-BEE7-AB643AFB9BB9}" type="datetimeFigureOut">
              <a:rPr lang="x-none" smtClean="0"/>
              <a:pPr/>
              <a:t>12/10/2020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2549-61E6-4F69-A720-040F4ED7D118}" type="slidenum">
              <a:rPr lang="x-none" smtClean="0"/>
              <a:pPr/>
              <a:t>‹N°›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4140423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FD11-C8A4-46C1-BEE7-AB643AFB9BB9}" type="datetimeFigureOut">
              <a:rPr lang="x-none" smtClean="0"/>
              <a:pPr/>
              <a:t>12/10/2020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2549-61E6-4F69-A720-040F4ED7D118}" type="slidenum">
              <a:rPr lang="x-none" smtClean="0"/>
              <a:pPr/>
              <a:t>‹N°›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227412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FD11-C8A4-46C1-BEE7-AB643AFB9BB9}" type="datetimeFigureOut">
              <a:rPr lang="x-none" smtClean="0"/>
              <a:pPr/>
              <a:t>12/10/2020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2549-61E6-4F69-A720-040F4ED7D118}" type="slidenum">
              <a:rPr lang="x-none" smtClean="0"/>
              <a:pPr/>
              <a:t>‹N°›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902605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FD11-C8A4-46C1-BEE7-AB643AFB9BB9}" type="datetimeFigureOut">
              <a:rPr lang="x-none" smtClean="0"/>
              <a:pPr/>
              <a:t>12/10/2020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2549-61E6-4F69-A720-040F4ED7D118}" type="slidenum">
              <a:rPr lang="x-none" smtClean="0"/>
              <a:pPr/>
              <a:t>‹N°›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46932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FD11-C8A4-46C1-BEE7-AB643AFB9BB9}" type="datetimeFigureOut">
              <a:rPr lang="x-none" smtClean="0"/>
              <a:pPr/>
              <a:t>12/10/2020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2549-61E6-4F69-A720-040F4ED7D118}" type="slidenum">
              <a:rPr lang="x-none" smtClean="0"/>
              <a:pPr/>
              <a:t>‹N°›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208144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FD11-C8A4-46C1-BEE7-AB643AFB9BB9}" type="datetimeFigureOut">
              <a:rPr lang="x-none" smtClean="0"/>
              <a:pPr/>
              <a:t>12/10/2020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2549-61E6-4F69-A720-040F4ED7D118}" type="slidenum">
              <a:rPr lang="x-none" smtClean="0"/>
              <a:pPr/>
              <a:t>‹N°›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631364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9FD11-C8A4-46C1-BEE7-AB643AFB9BB9}" type="datetimeFigureOut">
              <a:rPr lang="x-none" smtClean="0"/>
              <a:pPr/>
              <a:t>12/10/2020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02549-61E6-4F69-A720-040F4ED7D118}" type="slidenum">
              <a:rPr lang="x-none" smtClean="0"/>
              <a:pPr/>
              <a:t>‹N°›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428720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microsoft.com/office/2007/relationships/hdphoto" Target="NULL"/><Relationship Id="rId4" Type="http://schemas.openxmlformats.org/officeDocument/2006/relationships/image" Target="../media/image1.png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NUL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D9BA0143-982C-4E3E-98F1-0D3E6B985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aturation sat="33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0A9ED921-CCAF-49CE-88D1-3B4B917EA7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132313"/>
            <a:ext cx="1584829" cy="253572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A2DF326F-BA47-4AAF-A768-5B50362E907B}"/>
              </a:ext>
            </a:extLst>
          </p:cNvPr>
          <p:cNvSpPr txBox="1"/>
          <p:nvPr/>
        </p:nvSpPr>
        <p:spPr>
          <a:xfrm>
            <a:off x="95693" y="4005355"/>
            <a:ext cx="12191999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DZ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وزارة التعليم العالي والبحث العلمي </a:t>
            </a:r>
          </a:p>
          <a:p>
            <a:pPr algn="ctr"/>
            <a:r>
              <a:rPr lang="fr-F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Ministère de l’Enseignement Supérieur </a:t>
            </a:r>
          </a:p>
          <a:p>
            <a:pPr algn="ctr"/>
            <a:r>
              <a:rPr lang="fr-F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et de la Recherche Scientifique</a:t>
            </a:r>
            <a:endParaRPr lang="x-none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9DB5DA58-D7D7-438E-A301-9855E3EAC87B}"/>
              </a:ext>
            </a:extLst>
          </p:cNvPr>
          <p:cNvSpPr txBox="1"/>
          <p:nvPr/>
        </p:nvSpPr>
        <p:spPr>
          <a:xfrm>
            <a:off x="842467" y="852097"/>
            <a:ext cx="11810741" cy="20005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 rtl="1"/>
            <a:r>
              <a:rPr lang="ar-DZ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الجمهــوريــــة الجـــزائرية الديمـقـــراطية الشعبيـــة</a:t>
            </a:r>
          </a:p>
          <a:p>
            <a:pPr algn="ctr"/>
            <a:r>
              <a:rPr lang="fr-FR" sz="4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République algérienne démocratique et populaire</a:t>
            </a:r>
          </a:p>
          <a:p>
            <a:pPr algn="ctr"/>
            <a:r>
              <a:rPr lang="x-none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ⵜⵜⴰⵖⵜⴰⵎⴳⴷⴰⵢⵜⵔⴼⴰⵏⵜⴰⴳⴷⵓⴷⴰ ⵜⴰⴷⵣⴰⵢⵔⵉⵢⵜ</a:t>
            </a:r>
          </a:p>
        </p:txBody>
      </p:sp>
      <p:pic>
        <p:nvPicPr>
          <p:cNvPr id="2" name="Этническая Релакс Музыка для Души, Дудук Красивая Музыка Нью эйдж">
            <a:hlinkClick r:id="" action="ppaction://media"/>
            <a:extLst>
              <a:ext uri="{FF2B5EF4-FFF2-40B4-BE49-F238E27FC236}">
                <a16:creationId xmlns="" xmlns:a16="http://schemas.microsoft.com/office/drawing/2014/main" id="{CBB72C89-8584-49AE-80D1-1B5C9E11C73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741991" y="71004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340545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Click="0" advTm="7801">
        <p15:prstTrans prst="curtains"/>
      </p:transition>
    </mc:Choice>
    <mc:Fallback>
      <p:transition spd="slow" advClick="0" advTm="78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9697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3" grpId="0" uiExpand="1" build="p"/>
      <p:bldP spid="9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D72FD90-6200-40D0-962B-8E8A19D4E9B8}"/>
              </a:ext>
            </a:extLst>
          </p:cNvPr>
          <p:cNvSpPr/>
          <p:nvPr/>
        </p:nvSpPr>
        <p:spPr>
          <a:xfrm>
            <a:off x="238270" y="2383145"/>
            <a:ext cx="6562420" cy="443198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fr-FR" b="1" dirty="0" smtClean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</a:endParaRPr>
          </a:p>
          <a:p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Première</a:t>
            </a:r>
            <a:r>
              <a:rPr lang="fr-FR" sz="2400" b="1" dirty="0" smtClean="0"/>
              <a:t> </a:t>
            </a:r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année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ln w="1905"/>
                <a:solidFill>
                  <a:srgbClr val="0D0D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 101 Anatomie générale 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ln w="1905"/>
                <a:solidFill>
                  <a:srgbClr val="0D0D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 102 Physiologie générale 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ln w="1905"/>
                <a:solidFill>
                  <a:srgbClr val="0D0D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 103 Histologie/Embryologie 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ln w="1905"/>
                <a:solidFill>
                  <a:srgbClr val="0D0D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 104 Génétique 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ln w="1905"/>
                <a:solidFill>
                  <a:srgbClr val="0D0D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 105 Biochimie 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ln w="1905"/>
                <a:solidFill>
                  <a:srgbClr val="0D0D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 106 Physique 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ln w="1905"/>
                <a:solidFill>
                  <a:srgbClr val="0D0D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 107 Biophysique 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ln w="1905"/>
                <a:solidFill>
                  <a:srgbClr val="0D0D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 108 Biomathématiques/Statistiques 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ln w="1905"/>
                <a:solidFill>
                  <a:srgbClr val="0D0D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 109 Chimie 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ln w="1905"/>
                <a:solidFill>
                  <a:srgbClr val="0D0D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 110 Santé sociale et sciences humaines 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ln w="1905"/>
                <a:solidFill>
                  <a:srgbClr val="0D0D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 111 Langue anglaise 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ln w="1905"/>
                <a:solidFill>
                  <a:srgbClr val="0D0D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 112 Langue française 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C593BDFC-9894-49F7-BBC7-5EDD5271BC1E}"/>
              </a:ext>
            </a:extLst>
          </p:cNvPr>
          <p:cNvSpPr txBox="1"/>
          <p:nvPr/>
        </p:nvSpPr>
        <p:spPr>
          <a:xfrm>
            <a:off x="5098470" y="1081372"/>
            <a:ext cx="6693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50000"/>
                  </a:schemeClr>
                </a:solidFill>
              </a:rPr>
              <a:t>Modules de Médecine dentaire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5905662C-D081-45E4-980A-3502E463A147}"/>
              </a:ext>
            </a:extLst>
          </p:cNvPr>
          <p:cNvSpPr txBox="1"/>
          <p:nvPr/>
        </p:nvSpPr>
        <p:spPr>
          <a:xfrm>
            <a:off x="7057133" y="2244595"/>
            <a:ext cx="6139542" cy="461664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Deuxième année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 213 Prothèse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 214 Odontologie conservatrice/Endodontie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 215 Anatomie humaine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 216 Microbiologie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 217 Physiologie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 218 Histologie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 219 Anatomie dentaire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 220 </a:t>
            </a:r>
            <a:r>
              <a:rPr lang="fr-FR" dirty="0" err="1"/>
              <a:t>Bio-matériaux</a:t>
            </a:r>
            <a:r>
              <a:rPr lang="fr-FR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 221 Immunologie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 222 Pathologie bucco dentaire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 223 Parodontologie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 224 Orthopédie </a:t>
            </a:r>
            <a:r>
              <a:rPr lang="fr-FR" dirty="0" err="1"/>
              <a:t>dento</a:t>
            </a:r>
            <a:r>
              <a:rPr lang="fr-FR" dirty="0"/>
              <a:t> faciale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 225 Langue anglaise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 226 Hygiène et prévention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 227 Informatique 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2B6B52A3-CC2D-404D-8119-D406F0A76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93" y="84586"/>
            <a:ext cx="3621911" cy="2372273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015F95A-0425-4EAE-9469-3529657FDFCD}"/>
              </a:ext>
            </a:extLst>
          </p:cNvPr>
          <p:cNvSpPr/>
          <p:nvPr/>
        </p:nvSpPr>
        <p:spPr>
          <a:xfrm>
            <a:off x="4994839" y="-7793"/>
            <a:ext cx="4731122" cy="76944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perspective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fr-FR" sz="4400" b="1" dirty="0">
                <a:ln/>
                <a:solidFill>
                  <a:schemeClr val="accent4"/>
                </a:solidFill>
              </a:rPr>
              <a:t>Médecine Dentaire</a:t>
            </a:r>
          </a:p>
        </p:txBody>
      </p:sp>
    </p:spTree>
    <p:extLst>
      <p:ext uri="{BB962C8B-B14F-4D97-AF65-F5344CB8AC3E}">
        <p14:creationId xmlns="" xmlns:p14="http://schemas.microsoft.com/office/powerpoint/2010/main" val="694205027"/>
      </p:ext>
    </p:extLst>
  </p:cSld>
  <p:clrMapOvr>
    <a:masterClrMapping/>
  </p:clrMapOvr>
  <p:transition spd="slow" advTm="3884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/>
      <p:bldP spid="9" grpId="0" uiExpand="1" build="p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C593BDFC-9894-49F7-BBC7-5EDD5271BC1E}"/>
              </a:ext>
            </a:extLst>
          </p:cNvPr>
          <p:cNvSpPr txBox="1"/>
          <p:nvPr/>
        </p:nvSpPr>
        <p:spPr>
          <a:xfrm>
            <a:off x="5200651" y="1248932"/>
            <a:ext cx="6943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50000"/>
                  </a:schemeClr>
                </a:solidFill>
              </a:rPr>
              <a:t>Modules de Médecine dentaire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2B6B52A3-CC2D-404D-8119-D406F0A76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57" y="350937"/>
            <a:ext cx="3606961" cy="2372273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015F95A-0425-4EAE-9469-3529657FDFCD}"/>
              </a:ext>
            </a:extLst>
          </p:cNvPr>
          <p:cNvSpPr/>
          <p:nvPr/>
        </p:nvSpPr>
        <p:spPr>
          <a:xfrm>
            <a:off x="4226747" y="240986"/>
            <a:ext cx="6488878" cy="76944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perspective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fr-FR" sz="4400" b="1" dirty="0">
                <a:ln/>
                <a:solidFill>
                  <a:schemeClr val="accent4"/>
                </a:solidFill>
              </a:rPr>
              <a:t>Médecine Dentaire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62032C87-44A3-4773-8144-AA1A3E7CE170}"/>
              </a:ext>
            </a:extLst>
          </p:cNvPr>
          <p:cNvSpPr txBox="1"/>
          <p:nvPr/>
        </p:nvSpPr>
        <p:spPr>
          <a:xfrm>
            <a:off x="153696" y="2873103"/>
            <a:ext cx="6139542" cy="35086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Troisième année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 325 Prothèse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 326 Odontologie conservatrice/Endodontie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 327 Pathologie et chirurgie buccale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 328 Parodontologie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 329 Orthopédie </a:t>
            </a:r>
            <a:r>
              <a:rPr lang="fr-FR" dirty="0" err="1"/>
              <a:t>dento</a:t>
            </a:r>
            <a:r>
              <a:rPr lang="fr-FR" dirty="0"/>
              <a:t> faciale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 330 Anatomie - Pathologie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 331 Pharmacologie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 332 </a:t>
            </a:r>
            <a:r>
              <a:rPr lang="fr-FR" dirty="0" err="1"/>
              <a:t>Anestésiologie</a:t>
            </a:r>
            <a:r>
              <a:rPr lang="fr-FR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 333 Imagerie médicale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 334 </a:t>
            </a:r>
            <a:r>
              <a:rPr lang="fr-FR" dirty="0" err="1"/>
              <a:t>Oxyologie</a:t>
            </a:r>
            <a:r>
              <a:rPr lang="fr-FR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 335 Occlusodontie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B3B69743-01AE-44E8-BC70-3671E6F776A8}"/>
              </a:ext>
            </a:extLst>
          </p:cNvPr>
          <p:cNvSpPr txBox="1"/>
          <p:nvPr/>
        </p:nvSpPr>
        <p:spPr>
          <a:xfrm>
            <a:off x="7427742" y="2795289"/>
            <a:ext cx="6139542" cy="32316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Quatrième année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Calibri" pitchFamily="34" charset="0"/>
              </a:rPr>
              <a:t>C 434 Prothèse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Calibri" pitchFamily="34" charset="0"/>
              </a:rPr>
              <a:t>C 435 Odontologie conservatrice/Endodontie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Calibri" pitchFamily="34" charset="0"/>
              </a:rPr>
              <a:t>C 436 pathologie bucco dentaire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Calibri" pitchFamily="34" charset="0"/>
              </a:rPr>
              <a:t>C 437 Parodontologie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Calibri" pitchFamily="34" charset="0"/>
              </a:rPr>
              <a:t>C 438 Orthopédie </a:t>
            </a:r>
            <a:r>
              <a:rPr lang="fr-FR" dirty="0" err="1">
                <a:latin typeface="Calibri" pitchFamily="34" charset="0"/>
              </a:rPr>
              <a:t>dento</a:t>
            </a:r>
            <a:r>
              <a:rPr lang="fr-FR" dirty="0">
                <a:latin typeface="Calibri" pitchFamily="34" charset="0"/>
              </a:rPr>
              <a:t> faciale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Calibri" pitchFamily="34" charset="0"/>
              </a:rPr>
              <a:t>C 439 Pathologie médicale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Calibri" pitchFamily="34" charset="0"/>
              </a:rPr>
              <a:t>C 440 Déontologie et droit médical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Calibri" pitchFamily="34" charset="0"/>
              </a:rPr>
              <a:t>C 441 Implantologie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Calibri" pitchFamily="34" charset="0"/>
              </a:rPr>
              <a:t>C 442 Odontologie Pédiatrique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Calibri" pitchFamily="34" charset="0"/>
              </a:rPr>
              <a:t>C 443 Odontologie gériatrique </a:t>
            </a:r>
          </a:p>
        </p:txBody>
      </p:sp>
    </p:spTree>
    <p:extLst>
      <p:ext uri="{BB962C8B-B14F-4D97-AF65-F5344CB8AC3E}">
        <p14:creationId xmlns="" xmlns:p14="http://schemas.microsoft.com/office/powerpoint/2010/main" val="2585067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31543">
        <p:blinds/>
      </p:transition>
    </mc:Choice>
    <mc:Fallback>
      <p:transition spd="slow" advTm="31543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uiExpand="1" build="p"/>
      <p:bldP spid="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C593BDFC-9894-49F7-BBC7-5EDD5271BC1E}"/>
              </a:ext>
            </a:extLst>
          </p:cNvPr>
          <p:cNvSpPr txBox="1"/>
          <p:nvPr/>
        </p:nvSpPr>
        <p:spPr>
          <a:xfrm>
            <a:off x="5800725" y="834580"/>
            <a:ext cx="63436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4400" b="1" dirty="0" smtClean="0">
              <a:solidFill>
                <a:schemeClr val="tx2">
                  <a:lumMod val="50000"/>
                </a:schemeClr>
              </a:solidFill>
              <a:latin typeface="Bell MT" panose="02020503060305020303" pitchFamily="18" charset="0"/>
            </a:endParaRPr>
          </a:p>
          <a:p>
            <a:r>
              <a:rPr lang="fr-FR" sz="3600" b="1" dirty="0" smtClean="0">
                <a:solidFill>
                  <a:schemeClr val="tx2">
                    <a:lumMod val="50000"/>
                  </a:schemeClr>
                </a:solidFill>
              </a:rPr>
              <a:t>Modules de Médecine </a:t>
            </a:r>
            <a:r>
              <a:rPr lang="fr-FR" sz="3600" b="1" dirty="0">
                <a:solidFill>
                  <a:schemeClr val="tx2">
                    <a:lumMod val="50000"/>
                  </a:schemeClr>
                </a:solidFill>
              </a:rPr>
              <a:t>dentaire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2B6B52A3-CC2D-404D-8119-D406F0A76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529" y="500862"/>
            <a:ext cx="3606961" cy="2372273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015F95A-0425-4EAE-9469-3529657FDFCD}"/>
              </a:ext>
            </a:extLst>
          </p:cNvPr>
          <p:cNvSpPr/>
          <p:nvPr/>
        </p:nvSpPr>
        <p:spPr>
          <a:xfrm>
            <a:off x="5232107" y="329146"/>
            <a:ext cx="5540667" cy="76944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perspective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fr-FR" sz="4400" b="1" dirty="0">
                <a:ln/>
                <a:solidFill>
                  <a:schemeClr val="accent4"/>
                </a:solidFill>
              </a:rPr>
              <a:t>Médecine </a:t>
            </a:r>
            <a:r>
              <a:rPr lang="fr-FR" sz="4400" b="1" dirty="0" smtClean="0">
                <a:ln/>
                <a:solidFill>
                  <a:schemeClr val="accent4"/>
                </a:solidFill>
              </a:rPr>
              <a:t>Dentaire</a:t>
            </a:r>
            <a:endParaRPr lang="fr-FR" sz="4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96475FE4-7540-4535-820F-86D23B532DD5}"/>
              </a:ext>
            </a:extLst>
          </p:cNvPr>
          <p:cNvSpPr txBox="1"/>
          <p:nvPr/>
        </p:nvSpPr>
        <p:spPr>
          <a:xfrm>
            <a:off x="3628872" y="3264502"/>
            <a:ext cx="6139542" cy="29546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Cinquième année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 541 Epidémiologie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 542 Odontologie conservatrice/Endodontie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 543 Prothèse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 544 Pathologie et chirurgie buccale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 545 Parodontologie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 546 Orthopédie </a:t>
            </a:r>
            <a:r>
              <a:rPr lang="fr-FR" dirty="0" err="1"/>
              <a:t>dento</a:t>
            </a:r>
            <a:r>
              <a:rPr lang="fr-FR" dirty="0"/>
              <a:t> faciale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 547 Odontologie Pédiatrique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 548 Implantologie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 549 Ergonomie </a:t>
            </a:r>
          </a:p>
        </p:txBody>
      </p:sp>
    </p:spTree>
    <p:extLst>
      <p:ext uri="{BB962C8B-B14F-4D97-AF65-F5344CB8AC3E}">
        <p14:creationId xmlns="" xmlns:p14="http://schemas.microsoft.com/office/powerpoint/2010/main" val="550995896"/>
      </p:ext>
    </p:extLst>
  </p:cSld>
  <p:clrMapOvr>
    <a:masterClrMapping/>
  </p:clrMapOvr>
  <p:transition spd="slow" advTm="22238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/>
      <p:bldP spid="1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7CDAC2D1-A7A8-4885-A1E2-86F6751B3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432" y="3835730"/>
            <a:ext cx="5138058" cy="250973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969C21E2-09CF-4889-83A0-B7108DD0525D}"/>
              </a:ext>
            </a:extLst>
          </p:cNvPr>
          <p:cNvSpPr txBox="1"/>
          <p:nvPr/>
        </p:nvSpPr>
        <p:spPr>
          <a:xfrm>
            <a:off x="312285" y="557232"/>
            <a:ext cx="11011990" cy="7998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4400" b="1" dirty="0" smtClean="0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</a:rPr>
              <a:t>M</a:t>
            </a:r>
            <a:r>
              <a:rPr lang="fr-FR" sz="4400" b="1" dirty="0" smtClean="0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</a:rPr>
              <a:t>édecine </a:t>
            </a:r>
            <a:r>
              <a:rPr lang="fr-FR" sz="4400" b="1" dirty="0" smtClean="0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</a:rPr>
              <a:t>dentaire </a:t>
            </a:r>
            <a:r>
              <a:rPr lang="fr-FR" sz="4400" kern="1400" dirty="0">
                <a:solidFill>
                  <a:srgbClr val="FFC000"/>
                </a:solidFill>
              </a:rPr>
              <a:t> 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6FE95B02-FD94-4897-BA86-0C0496DBBF79}"/>
              </a:ext>
            </a:extLst>
          </p:cNvPr>
          <p:cNvSpPr txBox="1"/>
          <p:nvPr/>
        </p:nvSpPr>
        <p:spPr>
          <a:xfrm>
            <a:off x="55101" y="1808691"/>
            <a:ext cx="10750226" cy="18257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3600" b="1" dirty="0" smtClean="0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</a:rPr>
              <a:t>6</a:t>
            </a:r>
            <a:r>
              <a:rPr lang="fr-FR" sz="3600" b="1" baseline="30000" dirty="0" smtClean="0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</a:rPr>
              <a:t>ème</a:t>
            </a:r>
            <a:r>
              <a:rPr lang="fr-FR" sz="3600" b="1" dirty="0" smtClean="0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fr-FR" sz="3600" b="1" dirty="0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</a:rPr>
              <a:t>année de médecine </a:t>
            </a:r>
            <a:r>
              <a:rPr lang="fr-FR" sz="3600" b="1" dirty="0" smtClean="0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</a:rPr>
              <a:t>dentaire : L’INTERNAT</a:t>
            </a:r>
            <a:endParaRPr lang="fr-FR" sz="3600" b="1" dirty="0">
              <a:ln>
                <a:solidFill>
                  <a:srgbClr val="7030A0"/>
                </a:solidFill>
              </a:ln>
              <a:solidFill>
                <a:srgbClr val="FFC000"/>
              </a:solidFill>
            </a:endParaRPr>
          </a:p>
          <a:p>
            <a:pPr algn="ctr">
              <a:lnSpc>
                <a:spcPct val="110000"/>
              </a:lnSpc>
            </a:pPr>
            <a:endParaRPr lang="fr-FR" sz="3600" b="1" dirty="0">
              <a:ln>
                <a:solidFill>
                  <a:srgbClr val="7030A0"/>
                </a:solidFill>
              </a:ln>
              <a:solidFill>
                <a:srgbClr val="880000"/>
              </a:solidFill>
              <a:latin typeface="Arial Black" panose="020B0A04020102020204" pitchFamily="34" charset="0"/>
            </a:endParaRPr>
          </a:p>
          <a:p>
            <a:pPr>
              <a:lnSpc>
                <a:spcPct val="110000"/>
              </a:lnSpc>
            </a:pPr>
            <a:r>
              <a:rPr lang="fr-FR" sz="3200" kern="1400" dirty="0">
                <a:solidFill>
                  <a:srgbClr val="20845C"/>
                </a:solidFill>
                <a:latin typeface="Calibri" panose="020F0502020204030204" pitchFamily="34" charset="0"/>
              </a:rPr>
              <a:t> </a:t>
            </a:r>
            <a:r>
              <a:rPr lang="fr-FR" sz="2400" dirty="0"/>
              <a:t>  	</a:t>
            </a:r>
            <a:r>
              <a:rPr lang="fr-FR" sz="3200" dirty="0"/>
              <a:t>	</a:t>
            </a:r>
            <a:endParaRPr lang="fr-FR" sz="1100" kern="14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7680" y="3464113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800" dirty="0" smtClean="0"/>
              <a:t>C 648 Stage interné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800" dirty="0" smtClean="0"/>
              <a:t>C 649 Note mémoire</a:t>
            </a:r>
            <a:endParaRPr lang="fr-FR" sz="2800" dirty="0"/>
          </a:p>
        </p:txBody>
      </p:sp>
      <p:sp>
        <p:nvSpPr>
          <p:cNvPr id="10" name="Rectangle 9"/>
          <p:cNvSpPr/>
          <p:nvPr/>
        </p:nvSpPr>
        <p:spPr>
          <a:xfrm>
            <a:off x="1010900" y="2844270"/>
            <a:ext cx="6858224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ln>
                  <a:solidFill>
                    <a:srgbClr val="7030A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Stage hospitalier et mémoire  à soutenir</a:t>
            </a:r>
          </a:p>
          <a:p>
            <a:endParaRPr lang="fr-FR" dirty="0" smtClean="0">
              <a:ln>
                <a:solidFill>
                  <a:srgbClr val="7030A0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endParaRPr lang="fr-FR" dirty="0">
              <a:ln>
                <a:solidFill>
                  <a:srgbClr val="7030A0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40960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Tm="28878">
        <p:checker/>
      </p:transition>
    </mc:Choice>
    <mc:Fallback>
      <p:transition spd="slow" advTm="28878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E36B21E0-2E3B-4D91-B957-DFCCF5E9777D}"/>
              </a:ext>
            </a:extLst>
          </p:cNvPr>
          <p:cNvSpPr txBox="1"/>
          <p:nvPr/>
        </p:nvSpPr>
        <p:spPr>
          <a:xfrm>
            <a:off x="202499" y="2951882"/>
            <a:ext cx="6079766" cy="32316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Première année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 101 Biomathématique-Informatique-Biostatistique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 102 Chimie pharmaceutique générale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 103 Chimie pharmaceutique organique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 104 Physique pharmaceutique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 105 Biologie cellulaire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 106 Biologie végétale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 107 Langue Française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 108 Anatomie fonctionnelle descriptive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 109 Sciences humaines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P110 physiologie 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2B420125-2A7C-4DA9-879F-C33830F8BD9F}"/>
              </a:ext>
            </a:extLst>
          </p:cNvPr>
          <p:cNvSpPr txBox="1"/>
          <p:nvPr/>
        </p:nvSpPr>
        <p:spPr>
          <a:xfrm>
            <a:off x="6957117" y="2505890"/>
            <a:ext cx="5519936" cy="29546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Deuxième année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latin typeface="Calibri" pitchFamily="34" charset="0"/>
              </a:rPr>
              <a:t>P 208 Physio-pathologie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latin typeface="Calibri" pitchFamily="34" charset="0"/>
              </a:rPr>
              <a:t>P 209 Chimie minérale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latin typeface="Calibri" pitchFamily="34" charset="0"/>
              </a:rPr>
              <a:t>P 210 Chimie analytique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latin typeface="Calibri" pitchFamily="34" charset="0"/>
              </a:rPr>
              <a:t>P 211 Biophysique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latin typeface="Calibri" pitchFamily="34" charset="0"/>
              </a:rPr>
              <a:t>P 212 Botanique médicale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latin typeface="Calibri" pitchFamily="34" charset="0"/>
              </a:rPr>
              <a:t>P 213 Génétique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latin typeface="Calibri" pitchFamily="34" charset="0"/>
              </a:rPr>
              <a:t>P 214 Culture générale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latin typeface="Calibri" pitchFamily="34" charset="0"/>
              </a:rPr>
              <a:t>P 215 Biochimie structurale, métabolique et moléculaire 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0B978305-62A3-4322-8F41-FC07B1509A87}"/>
              </a:ext>
            </a:extLst>
          </p:cNvPr>
          <p:cNvSpPr/>
          <p:nvPr/>
        </p:nvSpPr>
        <p:spPr>
          <a:xfrm>
            <a:off x="3809105" y="219015"/>
            <a:ext cx="4749179" cy="76944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perspective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fr-FR" sz="4400" b="1" dirty="0">
                <a:ln/>
                <a:solidFill>
                  <a:schemeClr val="accent6">
                    <a:lumMod val="50000"/>
                  </a:schemeClr>
                </a:solidFill>
              </a:rPr>
              <a:t>Pharmacie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33F216E8-8A11-4456-AAF2-F454FAD0C384}"/>
              </a:ext>
            </a:extLst>
          </p:cNvPr>
          <p:cNvSpPr txBox="1"/>
          <p:nvPr/>
        </p:nvSpPr>
        <p:spPr>
          <a:xfrm>
            <a:off x="4975761" y="1198351"/>
            <a:ext cx="670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50000"/>
                  </a:schemeClr>
                </a:solidFill>
              </a:rPr>
              <a:t>Modules de Pharmacie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F13515DC-5F92-4A13-82B0-FC30EF7A3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94" y="570360"/>
            <a:ext cx="2916823" cy="203033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49943103"/>
      </p:ext>
    </p:extLst>
  </p:cSld>
  <p:clrMapOvr>
    <a:masterClrMapping/>
  </p:clrMapOvr>
  <p:transition spd="slow" advTm="31238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5" grpId="0" build="p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0B978305-62A3-4322-8F41-FC07B1509A87}"/>
              </a:ext>
            </a:extLst>
          </p:cNvPr>
          <p:cNvSpPr/>
          <p:nvPr/>
        </p:nvSpPr>
        <p:spPr>
          <a:xfrm>
            <a:off x="4510659" y="229874"/>
            <a:ext cx="3733203" cy="76944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perspective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fr-FR" sz="4400" b="1" dirty="0">
                <a:ln/>
                <a:solidFill>
                  <a:schemeClr val="accent6">
                    <a:lumMod val="50000"/>
                  </a:schemeClr>
                </a:solidFill>
              </a:rPr>
              <a:t>Pharmacie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33F216E8-8A11-4456-AAF2-F454FAD0C384}"/>
              </a:ext>
            </a:extLst>
          </p:cNvPr>
          <p:cNvSpPr txBox="1"/>
          <p:nvPr/>
        </p:nvSpPr>
        <p:spPr>
          <a:xfrm>
            <a:off x="5132929" y="1358718"/>
            <a:ext cx="670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Modules de Pharmacie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3E0B021C-4360-4EAB-96E4-D33D168AD64C}"/>
              </a:ext>
            </a:extLst>
          </p:cNvPr>
          <p:cNvSpPr txBox="1"/>
          <p:nvPr/>
        </p:nvSpPr>
        <p:spPr>
          <a:xfrm>
            <a:off x="630457" y="3350237"/>
            <a:ext cx="4349393" cy="221599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Troisième année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 315 Pharmacognosie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 317 Pharmacie galénique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 318 Chimie thérapeutique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 319 Chimie analytique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 320 Pharmacologie générale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 321 sémiologie médicale</a:t>
            </a:r>
            <a:r>
              <a:rPr lang="fr-FR" sz="2400" dirty="0"/>
              <a:t> 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1AA9C86D-12CE-47D7-90C2-7E7C2B35E6B2}"/>
              </a:ext>
            </a:extLst>
          </p:cNvPr>
          <p:cNvSpPr txBox="1"/>
          <p:nvPr/>
        </p:nvSpPr>
        <p:spPr>
          <a:xfrm>
            <a:off x="6189096" y="3350237"/>
            <a:ext cx="5298821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Quatrième année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 423 Parasitologie mycologie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 424 Bactériologie médicale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 425 Biochimie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 426 Hémobiologie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 427 Immunologie appliquée</a:t>
            </a:r>
            <a:r>
              <a:rPr lang="fr-FR" sz="2400" dirty="0"/>
              <a:t> 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35A1088C-A95B-479C-BB90-B9ABD0FD4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12" y="439735"/>
            <a:ext cx="2916823" cy="203033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8353281"/>
      </p:ext>
    </p:extLst>
  </p:cSld>
  <p:clrMapOvr>
    <a:masterClrMapping/>
  </p:clrMapOvr>
  <p:transition spd="slow" advTm="2585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/>
      <p:bldP spid="9" grpId="0" uiExpand="1" build="p"/>
      <p:bldP spid="10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0B978305-62A3-4322-8F41-FC07B1509A87}"/>
              </a:ext>
            </a:extLst>
          </p:cNvPr>
          <p:cNvSpPr/>
          <p:nvPr/>
        </p:nvSpPr>
        <p:spPr>
          <a:xfrm>
            <a:off x="4286238" y="452329"/>
            <a:ext cx="3900487" cy="76944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perspective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fr-FR" sz="4400" b="1" dirty="0">
                <a:ln/>
                <a:solidFill>
                  <a:schemeClr val="accent6">
                    <a:lumMod val="50000"/>
                  </a:schemeClr>
                </a:solidFill>
              </a:rPr>
              <a:t>Pharmacie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33F216E8-8A11-4456-AAF2-F454FAD0C384}"/>
              </a:ext>
            </a:extLst>
          </p:cNvPr>
          <p:cNvSpPr txBox="1"/>
          <p:nvPr/>
        </p:nvSpPr>
        <p:spPr>
          <a:xfrm>
            <a:off x="4914116" y="1472098"/>
            <a:ext cx="5928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50000"/>
                  </a:schemeClr>
                </a:solidFill>
              </a:rPr>
              <a:t>Modules de Pharmacie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1B8DCEA7-72E1-47DE-B204-D517F15CEC9A}"/>
              </a:ext>
            </a:extLst>
          </p:cNvPr>
          <p:cNvSpPr txBox="1"/>
          <p:nvPr/>
        </p:nvSpPr>
        <p:spPr>
          <a:xfrm>
            <a:off x="3132351" y="2914869"/>
            <a:ext cx="6408712" cy="298543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Cinquième</a:t>
            </a:r>
            <a:r>
              <a:rPr lang="fr-FR" sz="2400" b="1" dirty="0"/>
              <a:t> </a:t>
            </a:r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année</a:t>
            </a:r>
          </a:p>
          <a:p>
            <a:endParaRPr lang="fr-FR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 529 Toxicologie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 530 Hydro - Bromatologie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 531 Epidémiologie-méthodologie de la recherche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 532 Droit pharmaceutique et éthique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 533 Gestion pharmaceutique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 534 Pharmacie clinique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 535 Pharmacie industrielle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P 536 Pharmacie hospitalière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D21BC3D1-F031-43C0-845C-796A6FB03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11" y="688327"/>
            <a:ext cx="2916823" cy="203033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1340625"/>
      </p:ext>
    </p:extLst>
  </p:cSld>
  <p:clrMapOvr>
    <a:masterClrMapping/>
  </p:clrMapOvr>
  <p:transition spd="slow" advTm="26376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B23290BD-CCDA-46F8-B7AB-88AA9901F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572" y="3523691"/>
            <a:ext cx="3311174" cy="199932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969C21E2-09CF-4889-83A0-B7108DD0525D}"/>
              </a:ext>
            </a:extLst>
          </p:cNvPr>
          <p:cNvSpPr txBox="1"/>
          <p:nvPr/>
        </p:nvSpPr>
        <p:spPr>
          <a:xfrm>
            <a:off x="183443" y="479777"/>
            <a:ext cx="11404514" cy="7998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4400" b="1" dirty="0" smtClean="0">
                <a:ln>
                  <a:solidFill>
                    <a:srgbClr val="7030A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Pharmacie</a:t>
            </a:r>
            <a:endParaRPr lang="fr-FR" sz="4400" kern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1C3BC40F-ACAD-46A3-BD77-93641852B044}"/>
              </a:ext>
            </a:extLst>
          </p:cNvPr>
          <p:cNvSpPr txBox="1"/>
          <p:nvPr/>
        </p:nvSpPr>
        <p:spPr>
          <a:xfrm>
            <a:off x="543004" y="1742315"/>
            <a:ext cx="8615283" cy="6712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en-US" sz="3600" b="1" baseline="30000" dirty="0">
                <a:ln>
                  <a:solidFill>
                    <a:srgbClr val="7030A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ème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année de </a:t>
            </a:r>
            <a:r>
              <a:rPr lang="fr-FR" sz="3600" b="1" dirty="0" smtClean="0">
                <a:ln>
                  <a:solidFill>
                    <a:srgbClr val="7030A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Pharmacie </a:t>
            </a:r>
            <a:r>
              <a:rPr lang="fr-FR" sz="3600" b="1" dirty="0" smtClean="0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</a:rPr>
              <a:t>: L’INTERNAT </a:t>
            </a:r>
            <a:r>
              <a:rPr lang="en-US" sz="3600" kern="1400" dirty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ED6751C7-26D9-4753-B431-F0ED7B84D282}"/>
              </a:ext>
            </a:extLst>
          </p:cNvPr>
          <p:cNvSpPr txBox="1"/>
          <p:nvPr/>
        </p:nvSpPr>
        <p:spPr>
          <a:xfrm>
            <a:off x="1007804" y="2798099"/>
            <a:ext cx="723367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sz="3200" dirty="0">
                <a:ln>
                  <a:solidFill>
                    <a:srgbClr val="7030A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Stage hospitalier et mémoire  à soutenir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1968" y="353883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dirty="0" smtClean="0"/>
              <a:t>P 636 Note Mémoire </a:t>
            </a:r>
          </a:p>
          <a:p>
            <a:r>
              <a:rPr lang="fr-FR" sz="2800" dirty="0" smtClean="0"/>
              <a:t>P 637 Stage </a:t>
            </a:r>
            <a:endParaRPr lang="fr-FR" sz="2800" dirty="0"/>
          </a:p>
        </p:txBody>
      </p:sp>
    </p:spTree>
    <p:extLst>
      <p:ext uri="{BB962C8B-B14F-4D97-AF65-F5344CB8AC3E}">
        <p14:creationId xmlns="" xmlns:p14="http://schemas.microsoft.com/office/powerpoint/2010/main" val="41435466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30486">
        <p:dissolve/>
      </p:transition>
    </mc:Choice>
    <mc:Fallback>
      <p:transition spd="slow" advTm="30486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5" grpId="0" build="p"/>
      <p:bldP spid="1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1415063289_small">
            <a:extLst>
              <a:ext uri="{FF2B5EF4-FFF2-40B4-BE49-F238E27FC236}">
                <a16:creationId xmlns="" xmlns:a16="http://schemas.microsoft.com/office/drawing/2014/main" id="{248D7CE5-6581-4D84-833A-342343C40A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 bright="24000" contrast="1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911" y="0"/>
            <a:ext cx="578620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9228A1A7-5639-4E7F-A804-BA98CD6076F2}"/>
              </a:ext>
            </a:extLst>
          </p:cNvPr>
          <p:cNvSpPr txBox="1"/>
          <p:nvPr/>
        </p:nvSpPr>
        <p:spPr>
          <a:xfrm>
            <a:off x="3925477" y="147730"/>
            <a:ext cx="9718622" cy="5632311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Above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>
            <a:spAutoFit/>
          </a:bodyPr>
          <a:lstStyle/>
          <a:p>
            <a:pPr algn="ctr" rtl="1"/>
            <a:r>
              <a:rPr lang="ar-DZ" sz="6000" dirty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عميد الكلية البروفيسور</a:t>
            </a:r>
          </a:p>
          <a:p>
            <a:pPr algn="ctr" rtl="1"/>
            <a:r>
              <a:rPr lang="ar-DZ" sz="6000" dirty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دـ بربار نسيب</a:t>
            </a:r>
          </a:p>
          <a:p>
            <a:pPr algn="ctr" rtl="1"/>
            <a:r>
              <a:rPr lang="ar-DZ" sz="6000" dirty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وكل الأساتذة ،الطاقم الإداري، التقني </a:t>
            </a:r>
          </a:p>
          <a:p>
            <a:pPr algn="ctr" rtl="1"/>
            <a:r>
              <a:rPr lang="ar-DZ" sz="6000" dirty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يتمنى دخول جامعي موفق </a:t>
            </a:r>
          </a:p>
          <a:p>
            <a:pPr algn="ctr" rtl="1"/>
            <a:r>
              <a:rPr lang="ar-DZ" sz="6000" dirty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لكل الطلبة والطالبات الجدد</a:t>
            </a:r>
          </a:p>
          <a:p>
            <a:pPr algn="ctr"/>
            <a:r>
              <a:rPr lang="ar-DZ" sz="6000" dirty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2020-2021</a:t>
            </a:r>
            <a:endParaRPr lang="x-none" sz="60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327165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Tm="30898">
        <p15:prstTrans prst="curtains"/>
      </p:transition>
    </mc:Choice>
    <mc:Fallback>
      <p:transition spd="slow" advTm="308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4AC5685C-8D7E-412A-A7D5-10C28BA29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09" y="-243739"/>
            <a:ext cx="7028057" cy="603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A1B38F5E-F4B5-4A75-B00B-2D2768F8D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89938"/>
            <a:ext cx="6290866" cy="5663089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="" xmlns:a16="http://schemas.microsoft.com/office/drawing/2014/main" id="{449526EB-4D34-4D24-ABDB-9F3B6159CCD5}"/>
              </a:ext>
            </a:extLst>
          </p:cNvPr>
          <p:cNvSpPr/>
          <p:nvPr/>
        </p:nvSpPr>
        <p:spPr>
          <a:xfrm>
            <a:off x="2194267" y="3314480"/>
            <a:ext cx="1815547" cy="7314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="" xmlns:a16="http://schemas.microsoft.com/office/drawing/2014/main" id="{3B60DCD1-3733-4FBE-957E-D51EC49EA916}"/>
              </a:ext>
            </a:extLst>
          </p:cNvPr>
          <p:cNvCxnSpPr>
            <a:cxnSpLocks/>
          </p:cNvCxnSpPr>
          <p:nvPr/>
        </p:nvCxnSpPr>
        <p:spPr>
          <a:xfrm flipH="1">
            <a:off x="3966953" y="3714033"/>
            <a:ext cx="2323913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B8672E39-FCDA-4306-A594-64B883A0888A}"/>
              </a:ext>
            </a:extLst>
          </p:cNvPr>
          <p:cNvSpPr txBox="1"/>
          <p:nvPr/>
        </p:nvSpPr>
        <p:spPr>
          <a:xfrm>
            <a:off x="1871329" y="-365738"/>
            <a:ext cx="11068492" cy="566308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rtl="1"/>
            <a:r>
              <a:rPr lang="ar-DZ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جامعة </a:t>
            </a:r>
            <a:r>
              <a:rPr lang="ar-DZ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أبوبكر</a:t>
            </a:r>
            <a:r>
              <a:rPr lang="ar-DZ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DZ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بلقايد</a:t>
            </a:r>
            <a:r>
              <a:rPr lang="ar-DZ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تلمسان</a:t>
            </a:r>
          </a:p>
          <a:p>
            <a:pPr algn="ctr"/>
            <a:r>
              <a:rPr lang="fr-F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UNIVERSITE ABOU BEKR BELKAID TLEMCEN </a:t>
            </a:r>
          </a:p>
          <a:p>
            <a:pPr algn="ctr"/>
            <a:endParaRPr lang="fr-FR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 rtl="1"/>
            <a:r>
              <a:rPr lang="ar-DZ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كلّية الطّب </a:t>
            </a:r>
          </a:p>
          <a:p>
            <a:pPr algn="ctr"/>
            <a:r>
              <a:rPr lang="fr-FR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Faculty</a:t>
            </a:r>
            <a:r>
              <a:rPr lang="fr-FR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of </a:t>
            </a:r>
            <a:r>
              <a:rPr lang="fr-FR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medecine</a:t>
            </a:r>
            <a:endParaRPr lang="fr-FR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 rtl="1"/>
            <a:endParaRPr lang="fr-FR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 rtl="1"/>
            <a:r>
              <a:rPr lang="ar-DZ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الدكتور بن زرجب بن عودة </a:t>
            </a:r>
          </a:p>
          <a:p>
            <a:pPr algn="ctr"/>
            <a:r>
              <a:rPr lang="fr-FR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Dr.Benzerdjeb</a:t>
            </a:r>
            <a:r>
              <a:rPr lang="fr-FR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fr-FR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Benouda</a:t>
            </a:r>
            <a:endParaRPr lang="x-none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52020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11701">
        <p:blinds/>
      </p:transition>
    </mc:Choice>
    <mc:Fallback>
      <p:transition spd="slow" advTm="11701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named (6)">
            <a:extLst>
              <a:ext uri="{FF2B5EF4-FFF2-40B4-BE49-F238E27FC236}">
                <a16:creationId xmlns="" xmlns:a16="http://schemas.microsoft.com/office/drawing/2014/main" id="{126C27E8-8182-42E3-ADBF-386F23CE4E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517" y="4471986"/>
            <a:ext cx="3181351" cy="2386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 4" descr="unnamed (4)">
            <a:extLst>
              <a:ext uri="{FF2B5EF4-FFF2-40B4-BE49-F238E27FC236}">
                <a16:creationId xmlns="" xmlns:a16="http://schemas.microsoft.com/office/drawing/2014/main" id="{7AC69681-5DAB-4A5A-864D-40B68FB931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408" y="4448836"/>
            <a:ext cx="3205162" cy="24038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 6" descr="unnamed">
            <a:extLst>
              <a:ext uri="{FF2B5EF4-FFF2-40B4-BE49-F238E27FC236}">
                <a16:creationId xmlns="" xmlns:a16="http://schemas.microsoft.com/office/drawing/2014/main" id="{ABD78251-9AA0-41DC-A448-1207663AE9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4" y="4460412"/>
            <a:ext cx="2708415" cy="2386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 8" descr="unnamed (8)">
            <a:extLst>
              <a:ext uri="{FF2B5EF4-FFF2-40B4-BE49-F238E27FC236}">
                <a16:creationId xmlns="" xmlns:a16="http://schemas.microsoft.com/office/drawing/2014/main" id="{1560A287-0517-45F1-8A78-6C955989AF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110" y="4425685"/>
            <a:ext cx="2965591" cy="24038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 : coins arrondis 10">
            <a:extLst>
              <a:ext uri="{FF2B5EF4-FFF2-40B4-BE49-F238E27FC236}">
                <a16:creationId xmlns="" xmlns:a16="http://schemas.microsoft.com/office/drawing/2014/main" id="{DB4220CD-3060-4070-B82F-9D55C88686C4}"/>
              </a:ext>
            </a:extLst>
          </p:cNvPr>
          <p:cNvSpPr/>
          <p:nvPr/>
        </p:nvSpPr>
        <p:spPr>
          <a:xfrm>
            <a:off x="647075" y="239842"/>
            <a:ext cx="10897849" cy="2593299"/>
          </a:xfrm>
          <a:prstGeom prst="roundRect">
            <a:avLst>
              <a:gd name="adj" fmla="val 25463"/>
            </a:avLst>
          </a:prstGeom>
          <a:solidFill>
            <a:schemeClr val="tx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تـرحـب بـــكم </a:t>
            </a:r>
          </a:p>
          <a:p>
            <a:pPr algn="ctr"/>
            <a:r>
              <a:rPr lang="fr-FR" sz="5400" dirty="0">
                <a:latin typeface="Arial Black" panose="020B0A04020102020204" pitchFamily="34" charset="0"/>
              </a:rPr>
              <a:t>You Welcome </a:t>
            </a:r>
          </a:p>
          <a:p>
            <a:pPr algn="ctr"/>
            <a:r>
              <a:rPr lang="fr-FR" sz="5400" dirty="0">
                <a:latin typeface="Arial Black" panose="020B0A04020102020204" pitchFamily="34" charset="0"/>
              </a:rPr>
              <a:t>Soyez les bienvenus</a:t>
            </a:r>
            <a:endParaRPr lang="x-none" sz="5400" dirty="0">
              <a:latin typeface="Arial Black" panose="020B0A04020102020204" pitchFamily="34" charset="0"/>
            </a:endParaRPr>
          </a:p>
        </p:txBody>
      </p:sp>
      <p:pic>
        <p:nvPicPr>
          <p:cNvPr id="13" name="Image 12" descr="unnamed">
            <a:extLst>
              <a:ext uri="{FF2B5EF4-FFF2-40B4-BE49-F238E27FC236}">
                <a16:creationId xmlns="" xmlns:a16="http://schemas.microsoft.com/office/drawing/2014/main" id="{6C6A88CF-194C-411C-988B-0B950283F7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722649"/>
            <a:ext cx="2176072" cy="1398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 14" descr="unnamed (8)">
            <a:extLst>
              <a:ext uri="{FF2B5EF4-FFF2-40B4-BE49-F238E27FC236}">
                <a16:creationId xmlns="" xmlns:a16="http://schemas.microsoft.com/office/drawing/2014/main" id="{AF178D57-DFA5-44BB-9EBC-67A98EF3ED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75" y="711516"/>
            <a:ext cx="1931676" cy="1420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557941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9921">
        <p:split orient="vert"/>
      </p:transition>
    </mc:Choice>
    <mc:Fallback>
      <p:transition spd="slow" advTm="992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named (4)">
            <a:extLst>
              <a:ext uri="{FF2B5EF4-FFF2-40B4-BE49-F238E27FC236}">
                <a16:creationId xmlns="" xmlns:a16="http://schemas.microsoft.com/office/drawing/2014/main" id="{ACB7858E-4DD6-474F-802A-C77F3D819C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115050" cy="685800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="" xmlns:a16="http://schemas.microsoft.com/office/drawing/2014/main" id="{4F2887EA-C03A-4539-AF9A-B2D9F20DF3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2" y="28979"/>
            <a:ext cx="1930901" cy="171085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0000" endPos="30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7744D0F2-61B9-4BD4-8147-F092798E162A}"/>
              </a:ext>
            </a:extLst>
          </p:cNvPr>
          <p:cNvSpPr txBox="1"/>
          <p:nvPr/>
        </p:nvSpPr>
        <p:spPr>
          <a:xfrm>
            <a:off x="2133280" y="224886"/>
            <a:ext cx="4053200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doni MT" panose="02070603080606020203" pitchFamily="18" charset="0"/>
                <a:cs typeface="Andalus" panose="02020603050405020304" pitchFamily="18" charset="-78"/>
              </a:rPr>
              <a:t>Professeur </a:t>
            </a:r>
            <a:r>
              <a:rPr lang="fr-FR" sz="2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doni MT" panose="02070603080606020203" pitchFamily="18" charset="0"/>
                <a:cs typeface="Andalus" panose="02020603050405020304" pitchFamily="18" charset="-78"/>
              </a:rPr>
              <a:t>Necib</a:t>
            </a:r>
            <a:r>
              <a:rPr lang="fr-FR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doni MT" panose="02070603080606020203" pitchFamily="18" charset="0"/>
                <a:cs typeface="Andalus" panose="02020603050405020304" pitchFamily="18" charset="-78"/>
              </a:rPr>
              <a:t> BERBER </a:t>
            </a:r>
          </a:p>
          <a:p>
            <a:r>
              <a:rPr lang="fr-F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Doyen de la Faculté de</a:t>
            </a:r>
            <a:br>
              <a:rPr lang="fr-F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</a:br>
            <a:r>
              <a:rPr lang="fr-F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</a:rPr>
              <a:t>Médecine de Tlemcen</a:t>
            </a:r>
          </a:p>
        </p:txBody>
      </p:sp>
      <p:sp>
        <p:nvSpPr>
          <p:cNvPr id="21" name="Demi-cadre 20">
            <a:extLst>
              <a:ext uri="{FF2B5EF4-FFF2-40B4-BE49-F238E27FC236}">
                <a16:creationId xmlns="" xmlns:a16="http://schemas.microsoft.com/office/drawing/2014/main" id="{818043B1-E385-4010-BFC0-D76DBEC46DCE}"/>
              </a:ext>
            </a:extLst>
          </p:cNvPr>
          <p:cNvSpPr/>
          <p:nvPr/>
        </p:nvSpPr>
        <p:spPr>
          <a:xfrm>
            <a:off x="1945535" y="56232"/>
            <a:ext cx="3854824" cy="1075765"/>
          </a:xfrm>
          <a:prstGeom prst="halfFrame">
            <a:avLst>
              <a:gd name="adj1" fmla="val 23333"/>
              <a:gd name="adj2" fmla="val 24281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Demi-cadre 21">
            <a:extLst>
              <a:ext uri="{FF2B5EF4-FFF2-40B4-BE49-F238E27FC236}">
                <a16:creationId xmlns="" xmlns:a16="http://schemas.microsoft.com/office/drawing/2014/main" id="{7A34EFF6-7A9D-4BD8-A98E-23E733C32771}"/>
              </a:ext>
            </a:extLst>
          </p:cNvPr>
          <p:cNvSpPr/>
          <p:nvPr/>
        </p:nvSpPr>
        <p:spPr>
          <a:xfrm rot="10800000">
            <a:off x="1968903" y="664068"/>
            <a:ext cx="3854824" cy="1075765"/>
          </a:xfrm>
          <a:prstGeom prst="halfFrame">
            <a:avLst>
              <a:gd name="adj1" fmla="val 28564"/>
              <a:gd name="adj2" fmla="val 21666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="" xmlns:a16="http://schemas.microsoft.com/office/drawing/2014/main" id="{579A78F1-0A90-4EC1-8787-A9CE7112134D}"/>
              </a:ext>
            </a:extLst>
          </p:cNvPr>
          <p:cNvSpPr txBox="1"/>
          <p:nvPr/>
        </p:nvSpPr>
        <p:spPr>
          <a:xfrm>
            <a:off x="8763990" y="317275"/>
            <a:ext cx="3182586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كلمة عميد الكلّية  </a:t>
            </a:r>
            <a:endParaRPr lang="fr-FR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ll MT" panose="02020503060305020303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9A831BC0-A239-4C1D-82CB-5CA746BE48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44" y="6308455"/>
            <a:ext cx="3047886" cy="49236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71A41CC1-64E7-4791-B4CF-A25CE6BCCF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880" y="6321662"/>
            <a:ext cx="3854824" cy="49236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820F5A02-E069-4DB2-9F76-646CDC6DC4CC}"/>
              </a:ext>
            </a:extLst>
          </p:cNvPr>
          <p:cNvSpPr txBox="1"/>
          <p:nvPr/>
        </p:nvSpPr>
        <p:spPr>
          <a:xfrm>
            <a:off x="6115050" y="1278450"/>
            <a:ext cx="607695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fr-FR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لحاملي البكالوريا الجدد لقد نجحت في اجتياز اختبار البكالوريا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fr-FR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وترغب في بدء دراستك </a:t>
            </a:r>
            <a:r>
              <a:rPr kumimoji="0" lang="ar-SA" altLang="fr-F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الجامعية.</a:t>
            </a:r>
            <a:r>
              <a:rPr kumimoji="0" lang="fr-FR" altLang="fr-F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kumimoji="0" lang="ar-SA" altLang="fr-FR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لايسمح</a:t>
            </a:r>
            <a:r>
              <a:rPr kumimoji="0" lang="ar-SA" altLang="fr-F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kumimoji="0" lang="ar-SA" altLang="fr-FR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لنا الوضع الصحي الاستثنائي الذي نمر به 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fr-FR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باستقبالك وشرح لك شخصيًا مصلحة هذا القطاع أو ذاك. 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fr-FR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ومع ذلك ، ستجد أدناه ، للمهتمين بكلية الطب ، 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fr-FR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جميع التفسيرات التي ستساعدك في اختيار المجال الذي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fr-FR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 يتوافق مع رغباتك. سيتم الترحيب بأولئك الذين قرروا 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fr-FR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التسجيل في كلية الط</a:t>
            </a:r>
            <a:r>
              <a:rPr lang="ar-DZ" altLang="fr-FR" sz="2400" dirty="0">
                <a:solidFill>
                  <a:srgbClr val="22222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ّ</a:t>
            </a:r>
            <a:r>
              <a:rPr kumimoji="0" lang="ar-SA" altLang="fr-FR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ب.ومع ذلك ، دعهم يعرفون أن </a:t>
            </a:r>
            <a:r>
              <a:rPr kumimoji="0" lang="ar-SA" altLang="fr-F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اختيارهم</a:t>
            </a:r>
            <a:endParaRPr kumimoji="0" lang="fr-FR" altLang="fr-FR" sz="2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fr-F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kumimoji="0" lang="ar-SA" altLang="fr-FR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ينطوي على </a:t>
            </a:r>
            <a:r>
              <a:rPr kumimoji="0" lang="ar-SA" altLang="fr-F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مسؤولية </a:t>
            </a:r>
            <a:r>
              <a:rPr kumimoji="0" lang="ar-SA" altLang="fr-FR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جسيمة ، وهي الالتزام بسنوات </a:t>
            </a:r>
            <a:r>
              <a:rPr kumimoji="0" lang="ar-SA" altLang="fr-F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طويلة</a:t>
            </a:r>
            <a:endParaRPr kumimoji="0" lang="fr-FR" altLang="fr-FR" sz="2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fr-F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 العمل </a:t>
            </a:r>
            <a:r>
              <a:rPr kumimoji="0" lang="ar-SA" altLang="fr-FR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والمشقة ، وهو الضمان الوحيد للنجاح</a:t>
            </a:r>
            <a:r>
              <a:rPr kumimoji="0" lang="fr-FR" altLang="fr-FR" sz="3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33018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35410">
        <p:blinds/>
      </p:transition>
    </mc:Choice>
    <mc:Fallback>
      <p:transition spd="slow" advTm="3541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named (4)">
            <a:extLst>
              <a:ext uri="{FF2B5EF4-FFF2-40B4-BE49-F238E27FC236}">
                <a16:creationId xmlns="" xmlns:a16="http://schemas.microsoft.com/office/drawing/2014/main" id="{ACB7858E-4DD6-474F-802A-C77F3D819C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860473" cy="685800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="" xmlns:a16="http://schemas.microsoft.com/office/drawing/2014/main" id="{4F2887EA-C03A-4539-AF9A-B2D9F20DF3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2" y="28979"/>
            <a:ext cx="1930901" cy="171085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0000" endPos="30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7744D0F2-61B9-4BD4-8147-F092798E162A}"/>
              </a:ext>
            </a:extLst>
          </p:cNvPr>
          <p:cNvSpPr txBox="1"/>
          <p:nvPr/>
        </p:nvSpPr>
        <p:spPr>
          <a:xfrm>
            <a:off x="2133280" y="224886"/>
            <a:ext cx="405320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ndalus" panose="02020603050405020304" pitchFamily="18" charset="-78"/>
              </a:rPr>
              <a:t>Professeur </a:t>
            </a:r>
            <a:r>
              <a:rPr lang="fr-FR" sz="2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ndalus" panose="02020603050405020304" pitchFamily="18" charset="-78"/>
              </a:rPr>
              <a:t>Necib</a:t>
            </a:r>
            <a:r>
              <a:rPr lang="fr-FR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ndalus" panose="02020603050405020304" pitchFamily="18" charset="-78"/>
              </a:rPr>
              <a:t> BERBER </a:t>
            </a:r>
          </a:p>
          <a:p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Doyen de la Faculté de</a:t>
            </a:r>
            <a:b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Médecine de Tlemcen</a:t>
            </a:r>
          </a:p>
        </p:txBody>
      </p:sp>
      <p:sp>
        <p:nvSpPr>
          <p:cNvPr id="21" name="Demi-cadre 20">
            <a:extLst>
              <a:ext uri="{FF2B5EF4-FFF2-40B4-BE49-F238E27FC236}">
                <a16:creationId xmlns="" xmlns:a16="http://schemas.microsoft.com/office/drawing/2014/main" id="{818043B1-E385-4010-BFC0-D76DBEC46DCE}"/>
              </a:ext>
            </a:extLst>
          </p:cNvPr>
          <p:cNvSpPr/>
          <p:nvPr/>
        </p:nvSpPr>
        <p:spPr>
          <a:xfrm>
            <a:off x="1945535" y="56232"/>
            <a:ext cx="3854824" cy="1075765"/>
          </a:xfrm>
          <a:prstGeom prst="halfFrame">
            <a:avLst>
              <a:gd name="adj1" fmla="val 23333"/>
              <a:gd name="adj2" fmla="val 24281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Demi-cadre 21">
            <a:extLst>
              <a:ext uri="{FF2B5EF4-FFF2-40B4-BE49-F238E27FC236}">
                <a16:creationId xmlns="" xmlns:a16="http://schemas.microsoft.com/office/drawing/2014/main" id="{7A34EFF6-7A9D-4BD8-A98E-23E733C32771}"/>
              </a:ext>
            </a:extLst>
          </p:cNvPr>
          <p:cNvSpPr/>
          <p:nvPr/>
        </p:nvSpPr>
        <p:spPr>
          <a:xfrm rot="10800000">
            <a:off x="1968903" y="664068"/>
            <a:ext cx="3854824" cy="1075765"/>
          </a:xfrm>
          <a:prstGeom prst="halfFrame">
            <a:avLst>
              <a:gd name="adj1" fmla="val 28564"/>
              <a:gd name="adj2" fmla="val 21666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="" xmlns:a16="http://schemas.microsoft.com/office/drawing/2014/main" id="{579A78F1-0A90-4EC1-8787-A9CE7112134D}"/>
              </a:ext>
            </a:extLst>
          </p:cNvPr>
          <p:cNvSpPr txBox="1"/>
          <p:nvPr/>
        </p:nvSpPr>
        <p:spPr>
          <a:xfrm>
            <a:off x="6342346" y="217389"/>
            <a:ext cx="382689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mot du 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Doyen 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F419E217-4D15-41E1-B5A4-627C26FA0E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44" y="6308455"/>
            <a:ext cx="3047886" cy="49236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A3826A61-1F9B-4188-B938-0CDBF8519C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880" y="6321662"/>
            <a:ext cx="3854824" cy="49236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055C0B0C-F2D4-4B30-B27E-CF1661D2A71A}"/>
              </a:ext>
            </a:extLst>
          </p:cNvPr>
          <p:cNvSpPr txBox="1"/>
          <p:nvPr/>
        </p:nvSpPr>
        <p:spPr>
          <a:xfrm>
            <a:off x="5973013" y="1071348"/>
            <a:ext cx="601117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cs typeface="Andalus" panose="02020603050405020304" pitchFamily="18" charset="-78"/>
              </a:rPr>
              <a:t>A l’intention des nouveaux bacheliers</a:t>
            </a:r>
          </a:p>
          <a:p>
            <a:pPr algn="just"/>
            <a:r>
              <a:rPr lang="fr-FR" sz="2000" dirty="0">
                <a:solidFill>
                  <a:srgbClr val="202020"/>
                </a:solidFill>
                <a:effectLst/>
                <a:cs typeface="Andalus" panose="02020603050405020304" pitchFamily="18" charset="-78"/>
              </a:rPr>
              <a:t>Vous avez réussi votre examen du baccalauréat et vous désirez </a:t>
            </a:r>
            <a:r>
              <a:rPr lang="fr-FR" sz="2000" dirty="0">
                <a:solidFill>
                  <a:srgbClr val="202020"/>
                </a:solidFill>
                <a:cs typeface="Andalus" panose="02020603050405020304" pitchFamily="18" charset="-78"/>
              </a:rPr>
              <a:t>entamer </a:t>
            </a:r>
            <a:r>
              <a:rPr lang="fr-FR" sz="2000" dirty="0">
                <a:solidFill>
                  <a:srgbClr val="202020"/>
                </a:solidFill>
                <a:effectLst/>
                <a:cs typeface="Andalus" panose="02020603050405020304" pitchFamily="18" charset="-78"/>
              </a:rPr>
              <a:t>des études universitaires. </a:t>
            </a:r>
          </a:p>
          <a:p>
            <a:pPr algn="just"/>
            <a:r>
              <a:rPr lang="fr-FR" sz="2000" dirty="0">
                <a:solidFill>
                  <a:srgbClr val="202020"/>
                </a:solidFill>
                <a:cs typeface="Andalus" panose="02020603050405020304" pitchFamily="18" charset="-78"/>
              </a:rPr>
              <a:t>La situation sanitaire exceptionnelle que nous vivons ne nous permet pas de vous recevoir et de vous expliquer de vive voix l’intérêt de telle ou telle autre filière.</a:t>
            </a:r>
          </a:p>
          <a:p>
            <a:pPr algn="just"/>
            <a:r>
              <a:rPr lang="fr-FR" sz="2000" dirty="0">
                <a:solidFill>
                  <a:srgbClr val="202020"/>
                </a:solidFill>
                <a:cs typeface="Andalus" panose="02020603050405020304" pitchFamily="18" charset="-78"/>
              </a:rPr>
              <a:t>Néanmoins, vous trouverez ci-après, pour celles et ceux, intéressé.es par la faculté de médecine, toutes les explications qui vous aideront à choisir la filière qui correspond à vos vœux.</a:t>
            </a:r>
          </a:p>
          <a:p>
            <a:pPr algn="just"/>
            <a:r>
              <a:rPr lang="fr-FR" sz="2000" dirty="0">
                <a:solidFill>
                  <a:srgbClr val="202020"/>
                </a:solidFill>
                <a:cs typeface="Andalus" panose="02020603050405020304" pitchFamily="18" charset="-78"/>
              </a:rPr>
              <a:t>Celles et ceux qui décideront de s’inscrire en faculté de médecine </a:t>
            </a:r>
            <a:r>
              <a:rPr lang="fr-FR" sz="2000" dirty="0">
                <a:solidFill>
                  <a:srgbClr val="202020"/>
                </a:solidFill>
                <a:effectLst/>
                <a:cs typeface="Andalus" panose="02020603050405020304" pitchFamily="18" charset="-78"/>
              </a:rPr>
              <a:t>seront les </a:t>
            </a:r>
            <a:r>
              <a:rPr lang="fr-FR" sz="2000" dirty="0" smtClean="0">
                <a:solidFill>
                  <a:srgbClr val="202020"/>
                </a:solidFill>
                <a:effectLst/>
                <a:cs typeface="Andalus" panose="02020603050405020304" pitchFamily="18" charset="-78"/>
              </a:rPr>
              <a:t>bienvenu es</a:t>
            </a:r>
            <a:r>
              <a:rPr lang="fr-FR" sz="2000" dirty="0">
                <a:solidFill>
                  <a:srgbClr val="202020"/>
                </a:solidFill>
                <a:effectLst/>
                <a:cs typeface="Andalus" panose="02020603050405020304" pitchFamily="18" charset="-78"/>
              </a:rPr>
              <a:t>. </a:t>
            </a:r>
          </a:p>
          <a:p>
            <a:pPr algn="just"/>
            <a:r>
              <a:rPr lang="fr-FR" sz="2000" dirty="0">
                <a:solidFill>
                  <a:srgbClr val="202020"/>
                </a:solidFill>
                <a:effectLst/>
                <a:cs typeface="Andalus" panose="02020603050405020304" pitchFamily="18" charset="-78"/>
              </a:rPr>
              <a:t>Qu’elles et qu’ils sachent tout de même que leur choix implique une responsabilité lourde, celle de s’engager pour de longues années de travail et de peine, seule garantie de réussite.</a:t>
            </a:r>
          </a:p>
        </p:txBody>
      </p:sp>
    </p:spTree>
    <p:extLst>
      <p:ext uri="{BB962C8B-B14F-4D97-AF65-F5344CB8AC3E}">
        <p14:creationId xmlns="" xmlns:p14="http://schemas.microsoft.com/office/powerpoint/2010/main" val="8873343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29081">
        <p:blinds/>
      </p:transition>
    </mc:Choice>
    <mc:Fallback>
      <p:transition spd="slow" advTm="29081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  <p:bldP spid="24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EB2C2223-A486-4F04-8CB5-EBA4733EC390}"/>
              </a:ext>
            </a:extLst>
          </p:cNvPr>
          <p:cNvSpPr txBox="1"/>
          <p:nvPr/>
        </p:nvSpPr>
        <p:spPr>
          <a:xfrm>
            <a:off x="3193082" y="51319"/>
            <a:ext cx="6495384" cy="1200329"/>
          </a:xfrm>
          <a:prstGeom prst="rect">
            <a:avLst/>
          </a:prstGeom>
          <a:noFill/>
          <a:ln>
            <a:noFill/>
          </a:ln>
          <a:scene3d>
            <a:camera prst="perspectiveContrastingRightFacing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0000"/>
                </a:solidFill>
                <a:latin typeface="Tahoma" panose="020B0604030504040204" pitchFamily="34" charset="0"/>
              </a:rPr>
              <a:t>Nouveau bachelier ?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>
                <a:solidFill>
                  <a:srgbClr val="000000"/>
                </a:solidFill>
                <a:latin typeface="Tahoma" panose="020B0604030504040204" pitchFamily="34" charset="0"/>
              </a:rPr>
              <a:t>Venez découvrir les filières enseignées dans la Faculté de Médecine de Tlemcen.</a:t>
            </a:r>
            <a:endParaRPr lang="fr-FR" sz="2400" dirty="0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91A6F032-481B-458D-87C0-D76AF30AA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73" y="3947631"/>
            <a:ext cx="3606961" cy="2372273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1EDB8C98-9BA9-4AB1-BD84-0315F0C5E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819" y="4027690"/>
            <a:ext cx="3522081" cy="231644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F4198F86-EBB7-4897-A374-9A95AE1072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1974" y="3919537"/>
            <a:ext cx="3685451" cy="246502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C6C50A02-700B-499A-BA27-E3CDD30062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9" y="16024"/>
            <a:ext cx="3030921" cy="18288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A8C8974A-F072-4142-B93E-7206ADEB58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9" y="1862562"/>
            <a:ext cx="3006203" cy="52322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F0123804-2E02-4F40-9C9B-2B5BE9F7CF39}"/>
              </a:ext>
            </a:extLst>
          </p:cNvPr>
          <p:cNvSpPr/>
          <p:nvPr/>
        </p:nvSpPr>
        <p:spPr>
          <a:xfrm>
            <a:off x="5372627" y="1441582"/>
            <a:ext cx="3227295" cy="584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000000"/>
                </a:solidFill>
                <a:latin typeface="Tahoma" panose="020B0604030504040204" pitchFamily="34" charset="0"/>
              </a:rPr>
              <a:t>Les filières 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="" xmlns:a16="http://schemas.microsoft.com/office/drawing/2014/main" id="{A3742B3B-6CE6-44A7-B89C-C210E9163937}"/>
              </a:ext>
            </a:extLst>
          </p:cNvPr>
          <p:cNvCxnSpPr>
            <a:cxnSpLocks/>
          </p:cNvCxnSpPr>
          <p:nvPr/>
        </p:nvCxnSpPr>
        <p:spPr>
          <a:xfrm>
            <a:off x="4154206" y="947367"/>
            <a:ext cx="3227295" cy="17933"/>
          </a:xfrm>
          <a:prstGeom prst="line">
            <a:avLst/>
          </a:prstGeom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048000" y="2084344"/>
            <a:ext cx="6096000" cy="8032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2400" dirty="0" smtClean="0">
                <a:ln w="0">
                  <a:solidFill>
                    <a:srgbClr val="A40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ETUDE</a:t>
            </a:r>
            <a:r>
              <a:rPr lang="fr-FR" sz="1600" b="1" kern="1400" dirty="0" smtClean="0">
                <a:solidFill>
                  <a:srgbClr val="FFC000"/>
                </a:solidFill>
              </a:rPr>
              <a:t> </a:t>
            </a:r>
            <a:r>
              <a:rPr lang="fr-FR" sz="2400" dirty="0" smtClean="0">
                <a:ln w="0">
                  <a:solidFill>
                    <a:srgbClr val="A40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GRADUATION  07 ANS </a:t>
            </a:r>
          </a:p>
          <a:p>
            <a:pPr algn="ctr">
              <a:lnSpc>
                <a:spcPct val="110000"/>
              </a:lnSpc>
            </a:pPr>
            <a:r>
              <a:rPr lang="fr-FR" b="1" dirty="0" smtClean="0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</a:rPr>
              <a:t>Doctorat en médecine </a:t>
            </a:r>
            <a:endParaRPr lang="fr-FR" sz="800" kern="1400" dirty="0">
              <a:solidFill>
                <a:srgbClr val="FFC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038368" y="2541560"/>
            <a:ext cx="6096000" cy="8032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2400" dirty="0" smtClean="0">
                <a:ln w="0">
                  <a:solidFill>
                    <a:srgbClr val="A4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ETUDE</a:t>
            </a:r>
            <a:r>
              <a:rPr lang="fr-FR" sz="1600" b="1" kern="1400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>
                <a:ln w="0">
                  <a:solidFill>
                    <a:srgbClr val="A4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GRADUATION  06 ANS</a:t>
            </a:r>
          </a:p>
          <a:p>
            <a:pPr algn="ctr">
              <a:lnSpc>
                <a:spcPct val="110000"/>
              </a:lnSpc>
            </a:pPr>
            <a:r>
              <a:rPr lang="fr-FR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Doctorat en médecine dentaire</a:t>
            </a:r>
            <a:endParaRPr lang="fr-FR" sz="800" kern="14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34368" y="2470120"/>
            <a:ext cx="6096000" cy="8845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2400" dirty="0" smtClean="0">
                <a:ln w="0">
                  <a:solidFill>
                    <a:srgbClr val="A4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ETUDE</a:t>
            </a:r>
            <a:r>
              <a:rPr lang="fr-FR" sz="1600" b="1" kern="1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400" dirty="0" smtClean="0">
                <a:ln w="0">
                  <a:solidFill>
                    <a:srgbClr val="A4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GRADUATION  06 ANS</a:t>
            </a:r>
          </a:p>
          <a:p>
            <a:pPr algn="ctr">
              <a:lnSpc>
                <a:spcPct val="110000"/>
              </a:lnSpc>
            </a:pPr>
            <a:r>
              <a:rPr lang="fr-FR" sz="2400" dirty="0" smtClean="0">
                <a:ln w="0">
                  <a:solidFill>
                    <a:srgbClr val="A4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b="1" dirty="0" smtClean="0">
                <a:ln>
                  <a:solidFill>
                    <a:srgbClr val="7030A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Doctorat en pharmacie</a:t>
            </a:r>
            <a:endParaRPr lang="fr-FR" sz="800" kern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Flèche vers le bas 23"/>
          <p:cNvSpPr/>
          <p:nvPr/>
        </p:nvSpPr>
        <p:spPr>
          <a:xfrm>
            <a:off x="5757853" y="287177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vers le bas 28"/>
          <p:cNvSpPr/>
          <p:nvPr/>
        </p:nvSpPr>
        <p:spPr>
          <a:xfrm>
            <a:off x="9786921" y="3400420"/>
            <a:ext cx="484632" cy="5572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 vers le bas 29"/>
          <p:cNvSpPr/>
          <p:nvPr/>
        </p:nvSpPr>
        <p:spPr>
          <a:xfrm>
            <a:off x="1457311" y="3314700"/>
            <a:ext cx="484632" cy="585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5528649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 advTm="24131">
        <p14:pan dir="u"/>
      </p:transition>
    </mc:Choice>
    <mc:Fallback>
      <p:transition spd="slow" advTm="241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30A8A3BC-09C8-4570-ACBE-06EA5D173E54}"/>
              </a:ext>
            </a:extLst>
          </p:cNvPr>
          <p:cNvSpPr txBox="1"/>
          <p:nvPr/>
        </p:nvSpPr>
        <p:spPr>
          <a:xfrm>
            <a:off x="4716389" y="905231"/>
            <a:ext cx="7090248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sz="3600" dirty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Premier cycle ou PCEM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11EC02BA-81C8-4BF0-B683-4E875A586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76" y="265231"/>
            <a:ext cx="3094821" cy="172909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4BAC668-F5CD-40BF-B6C2-961203611AE2}"/>
              </a:ext>
            </a:extLst>
          </p:cNvPr>
          <p:cNvSpPr/>
          <p:nvPr/>
        </p:nvSpPr>
        <p:spPr>
          <a:xfrm>
            <a:off x="4553601" y="135265"/>
            <a:ext cx="2826218" cy="76944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perspective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fr-FR" sz="4400" b="1" dirty="0">
                <a:ln/>
                <a:solidFill>
                  <a:schemeClr val="accent1">
                    <a:lumMod val="75000"/>
                  </a:schemeClr>
                </a:solidFill>
              </a:rPr>
              <a:t>Médecine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BBDDF481-FCA7-4C80-8B03-96D42C877D20}"/>
              </a:ext>
            </a:extLst>
          </p:cNvPr>
          <p:cNvSpPr txBox="1"/>
          <p:nvPr/>
        </p:nvSpPr>
        <p:spPr>
          <a:xfrm>
            <a:off x="82960" y="2188291"/>
            <a:ext cx="4353779" cy="437042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Première année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n w="1905"/>
                <a:solidFill>
                  <a:srgbClr val="0D0D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r-FR" dirty="0">
                <a:ln w="1905"/>
                <a:solidFill>
                  <a:srgbClr val="0D0D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Cytologie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ln w="1905"/>
                <a:solidFill>
                  <a:srgbClr val="0D0D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Histologie (semestre 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ln w="1905"/>
                <a:solidFill>
                  <a:srgbClr val="0D0D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Embryologie (semestre1)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ln w="1905"/>
                <a:solidFill>
                  <a:srgbClr val="0D0D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Anatomie générale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ln w="1905"/>
                <a:solidFill>
                  <a:srgbClr val="0D0D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Chimie générale et organique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ln w="1905"/>
                <a:solidFill>
                  <a:srgbClr val="0D0D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Biochimie structurale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ln w="1905"/>
                <a:solidFill>
                  <a:srgbClr val="0D0D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Biophysique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ln w="1905"/>
                <a:solidFill>
                  <a:srgbClr val="0D0D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Biostatistique et Informatique 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ln w="1905"/>
                <a:solidFill>
                  <a:srgbClr val="0D0D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Physiologie humaine (semestre 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ln w="1905"/>
                <a:solidFill>
                  <a:srgbClr val="0D0D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Santé - Société - Humanité </a:t>
            </a:r>
          </a:p>
          <a:p>
            <a:r>
              <a:rPr lang="fr-FR" dirty="0">
                <a:ln w="1905"/>
                <a:solidFill>
                  <a:srgbClr val="0D0D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(semestre 2)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ln w="1905"/>
                <a:solidFill>
                  <a:srgbClr val="0D0D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Français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ln w="1905"/>
                <a:solidFill>
                  <a:srgbClr val="0D0D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Secourisme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5E66FAF6-11D3-4EED-8A85-3A1C7C55B9C6}"/>
              </a:ext>
            </a:extLst>
          </p:cNvPr>
          <p:cNvSpPr txBox="1"/>
          <p:nvPr/>
        </p:nvSpPr>
        <p:spPr>
          <a:xfrm>
            <a:off x="4412892" y="2202146"/>
            <a:ext cx="3528391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tx2">
                    <a:lumMod val="50000"/>
                  </a:schemeClr>
                </a:solidFill>
              </a:rPr>
              <a:t>Deuxième année</a:t>
            </a:r>
          </a:p>
          <a:p>
            <a:r>
              <a:rPr lang="fr-FR" dirty="0"/>
              <a:t>Unités thématiques: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Génétique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Immunologie</a:t>
            </a:r>
          </a:p>
          <a:p>
            <a:r>
              <a:rPr lang="fr-FR" dirty="0"/>
              <a:t>Unités intégrées: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UI1: Unité Cardio-respiratoire et organes hématopoïétiques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UI2: Digestif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UI3: Urinaire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UI4: </a:t>
            </a:r>
            <a:r>
              <a:rPr lang="fr-FR" dirty="0" err="1"/>
              <a:t>Endocrino</a:t>
            </a:r>
            <a:r>
              <a:rPr lang="fr-FR" dirty="0"/>
              <a:t> – génital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UI5: Système nerveux et organes des sens </a:t>
            </a:r>
          </a:p>
          <a:p>
            <a:r>
              <a:rPr lang="fr-FR" dirty="0"/>
              <a:t>Stage infirmier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AD4B756D-F40F-4B07-881E-9C58918C7E2A}"/>
              </a:ext>
            </a:extLst>
          </p:cNvPr>
          <p:cNvSpPr txBox="1"/>
          <p:nvPr/>
        </p:nvSpPr>
        <p:spPr>
          <a:xfrm>
            <a:off x="8109003" y="2195321"/>
            <a:ext cx="4082997" cy="46474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sz="2400" b="1" dirty="0"/>
              <a:t>Troisième année</a:t>
            </a:r>
          </a:p>
          <a:p>
            <a:r>
              <a:rPr lang="fr-FR" sz="1600" dirty="0"/>
              <a:t>Unités intégrées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fr-FR" sz="1600" dirty="0"/>
              <a:t>UEI 1 : Sémiologie Générale, Psychologie médicale,  Appareil Cardiovasculaire et Respiratoire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fr-FR" sz="1600" dirty="0"/>
              <a:t>UEI 2 : Appareil Neurologique, Locomoteur et Cutané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fr-FR" sz="1600" dirty="0"/>
              <a:t>UEI 3 : Appareil Endocrinien, Appareil de Reproduction, et Appareil Urinaire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fr-FR" sz="1600" dirty="0"/>
              <a:t>UEI 4 : Appareil Digestif et Organes Hématopoïétiques</a:t>
            </a:r>
          </a:p>
          <a:p>
            <a:pPr lvl="0"/>
            <a:r>
              <a:rPr lang="fr-FR" sz="1600" dirty="0"/>
              <a:t>Unités thématiques: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FR" sz="1600" dirty="0"/>
              <a:t>Anatomie et Cytologie Pathologiques </a:t>
            </a:r>
            <a:r>
              <a:rPr lang="fr-FR" sz="1600" b="1" dirty="0"/>
              <a:t> </a:t>
            </a:r>
            <a:endParaRPr lang="fr-FR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fr-FR" sz="1600" dirty="0"/>
              <a:t>Pharmacologie  clinique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FR" sz="1600" dirty="0"/>
              <a:t>Microbiologie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FR" sz="1600" dirty="0"/>
              <a:t>Immunologie </a:t>
            </a:r>
            <a:r>
              <a:rPr lang="fr-FR" sz="1600" b="1" dirty="0"/>
              <a:t> </a:t>
            </a:r>
            <a:endParaRPr lang="fr-FR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fr-FR" sz="1600" dirty="0"/>
              <a:t>Parasitologie</a:t>
            </a:r>
          </a:p>
          <a:p>
            <a:pPr lvl="0"/>
            <a:r>
              <a:rPr lang="fr-FR" sz="1600" dirty="0"/>
              <a:t>Stage pratique 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33C43B17-E912-4F5B-B988-2A5A1B0BA7B8}"/>
              </a:ext>
            </a:extLst>
          </p:cNvPr>
          <p:cNvSpPr txBox="1"/>
          <p:nvPr/>
        </p:nvSpPr>
        <p:spPr>
          <a:xfrm>
            <a:off x="4716389" y="1490006"/>
            <a:ext cx="61230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Modules de Médecine </a:t>
            </a:r>
          </a:p>
        </p:txBody>
      </p:sp>
    </p:spTree>
    <p:extLst>
      <p:ext uri="{BB962C8B-B14F-4D97-AF65-F5344CB8AC3E}">
        <p14:creationId xmlns="" xmlns:p14="http://schemas.microsoft.com/office/powerpoint/2010/main" val="26487564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31132">
        <p14:doors dir="vert"/>
      </p:transition>
    </mc:Choice>
    <mc:Fallback>
      <p:transition spd="slow" advTm="311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6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1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6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1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6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1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6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1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6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1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6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1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6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1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6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1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6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1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6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1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6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1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6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1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6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61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66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71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76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81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86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91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96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1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600"/>
                            </p:stCondLst>
                            <p:childTnLst>
                              <p:par>
                                <p:cTn id="1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11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16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2100"/>
                            </p:stCondLst>
                            <p:childTnLst>
                              <p:par>
                                <p:cTn id="1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26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31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4" grpId="0" build="p" animBg="1"/>
      <p:bldP spid="5" grpId="0" build="p" animBg="1"/>
      <p:bldP spid="9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14431043-25B5-41C5-8EA5-524577B279DC}"/>
              </a:ext>
            </a:extLst>
          </p:cNvPr>
          <p:cNvSpPr txBox="1"/>
          <p:nvPr/>
        </p:nvSpPr>
        <p:spPr>
          <a:xfrm>
            <a:off x="16578" y="2684896"/>
            <a:ext cx="3286100" cy="221599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fr-FR" sz="2400" dirty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Quatrième</a:t>
            </a:r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2400" dirty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année</a:t>
            </a:r>
          </a:p>
          <a:p>
            <a:pPr algn="l"/>
            <a:endParaRPr lang="fr-FR" sz="600" b="1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dirty="0">
                <a:ln w="1905"/>
                <a:solidFill>
                  <a:srgbClr val="0D0D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 426 Cardiologie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dirty="0">
                <a:ln w="1905"/>
                <a:solidFill>
                  <a:srgbClr val="0D0D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 427 Pneumo – phtisiologie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dirty="0">
                <a:ln w="1905"/>
                <a:solidFill>
                  <a:srgbClr val="0D0D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 428 Maladies infectieuses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dirty="0">
                <a:ln w="1905"/>
                <a:solidFill>
                  <a:srgbClr val="0D0D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 429 Gastro – entérologie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dirty="0">
                <a:ln w="1905"/>
                <a:solidFill>
                  <a:srgbClr val="0D0D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 430 Hématologie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dirty="0">
                <a:ln w="1905"/>
                <a:solidFill>
                  <a:srgbClr val="0D0D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 431 Neurologie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BBA06DF1-9C5B-48D0-A24E-F8AD5A1ECD15}"/>
              </a:ext>
            </a:extLst>
          </p:cNvPr>
          <p:cNvSpPr txBox="1"/>
          <p:nvPr/>
        </p:nvSpPr>
        <p:spPr>
          <a:xfrm>
            <a:off x="3929948" y="2671041"/>
            <a:ext cx="3960439" cy="24006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sz="2400" dirty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1"/>
                </a:solidFill>
              </a:rPr>
              <a:t>Cinquième année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fr-FR" dirty="0">
                <a:ln w="1905"/>
                <a:solidFill>
                  <a:srgbClr val="0D0D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</a:t>
            </a:r>
            <a:r>
              <a:rPr lang="fr-FR" dirty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ll MT" panose="02020503060305020303" pitchFamily="18" charset="0"/>
              </a:rPr>
              <a:t> </a:t>
            </a:r>
            <a:r>
              <a:rPr lang="fr-FR" dirty="0">
                <a:ln w="1905"/>
                <a:solidFill>
                  <a:srgbClr val="0D0D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532 Orthopédie Traumatologie Rééducation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fr-FR" dirty="0">
                <a:ln w="1905"/>
                <a:solidFill>
                  <a:srgbClr val="0D0D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 533 Urologie-Néphrologie 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fr-FR" dirty="0">
                <a:ln w="1905"/>
                <a:solidFill>
                  <a:srgbClr val="0D0D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 534 Pédiatrie 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fr-FR" dirty="0">
                <a:ln w="1905"/>
                <a:solidFill>
                  <a:srgbClr val="0D0D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 535 Psychiatrie 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fr-FR" dirty="0">
                <a:ln w="1905"/>
                <a:solidFill>
                  <a:srgbClr val="0D0D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 536 Gynécologie - Obstétrique 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fr-FR" dirty="0">
                <a:ln w="1905"/>
                <a:solidFill>
                  <a:srgbClr val="0D0D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 537 Endocrinologie 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B83678A0-C802-40BD-926F-B6B5EA2B9677}"/>
              </a:ext>
            </a:extLst>
          </p:cNvPr>
          <p:cNvSpPr txBox="1"/>
          <p:nvPr/>
        </p:nvSpPr>
        <p:spPr>
          <a:xfrm>
            <a:off x="8094688" y="2608564"/>
            <a:ext cx="4844895" cy="41242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sz="2400" dirty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Sixième année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 638 </a:t>
            </a:r>
            <a:r>
              <a:rPr lang="fr-FR" dirty="0" err="1"/>
              <a:t>Oto.Rhino.Laryngologie</a:t>
            </a:r>
            <a:r>
              <a:rPr lang="fr-FR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 639 Ophtalmologie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 640 Dermatologie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 641 Médecine sociale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 641_1 Médecine légale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 641_2 Epidémiologie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 641_3 Médecine du travail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 642 Urgence médico-chirurgicale </a:t>
            </a:r>
            <a:endParaRPr lang="ar-D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et thérapeutique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 643 M2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 643_1 Droit médical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 643_2 Economie de santé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 643_3 Psychologie médicale 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6FF5B823-01E3-4E5A-9634-36329BEC100C}"/>
              </a:ext>
            </a:extLst>
          </p:cNvPr>
          <p:cNvSpPr txBox="1"/>
          <p:nvPr/>
        </p:nvSpPr>
        <p:spPr>
          <a:xfrm>
            <a:off x="4497179" y="773308"/>
            <a:ext cx="7347726" cy="64633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fr-FR" sz="3600" dirty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Deuxième cycle ou DCEM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E5BF562B-6F18-47BC-91CC-870E778C5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18" y="420569"/>
            <a:ext cx="3094821" cy="172909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306F876-9518-4C0E-94A1-9BAC3CC5A6D3}"/>
              </a:ext>
            </a:extLst>
          </p:cNvPr>
          <p:cNvSpPr/>
          <p:nvPr/>
        </p:nvSpPr>
        <p:spPr>
          <a:xfrm>
            <a:off x="3528334" y="137268"/>
            <a:ext cx="3717585" cy="76944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perspective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fr-FR" sz="44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      Médecine</a:t>
            </a:r>
            <a:endParaRPr lang="fr-FR" sz="4400" b="1" dirty="0">
              <a:ln/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3FFAF74D-79D8-4352-9F92-0058B51F8304}"/>
              </a:ext>
            </a:extLst>
          </p:cNvPr>
          <p:cNvSpPr txBox="1"/>
          <p:nvPr/>
        </p:nvSpPr>
        <p:spPr>
          <a:xfrm>
            <a:off x="4537586" y="1401894"/>
            <a:ext cx="66501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</a:rPr>
              <a:t>Modules de Médecine </a:t>
            </a:r>
          </a:p>
        </p:txBody>
      </p:sp>
    </p:spTree>
    <p:extLst>
      <p:ext uri="{BB962C8B-B14F-4D97-AF65-F5344CB8AC3E}">
        <p14:creationId xmlns="" xmlns:p14="http://schemas.microsoft.com/office/powerpoint/2010/main" val="20495869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32168">
        <p:fade/>
      </p:transition>
    </mc:Choice>
    <mc:Fallback>
      <p:transition spd="med" advTm="321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6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1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6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1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6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1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6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1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6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1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6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1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6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1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6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1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6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1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6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1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6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1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6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1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6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61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66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3" grpId="0" uiExpand="1" build="p"/>
      <p:bldP spid="10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B8339C60-2255-42E3-936E-6808E557B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27" y="71440"/>
            <a:ext cx="7536872" cy="6768057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="" xmlns:a16="http://schemas.microsoft.com/office/drawing/2014/main" id="{F532A88A-6E3F-44F0-ACE8-6B0D474A5B56}"/>
              </a:ext>
            </a:extLst>
          </p:cNvPr>
          <p:cNvSpPr txBox="1">
            <a:spLocks/>
          </p:cNvSpPr>
          <p:nvPr/>
        </p:nvSpPr>
        <p:spPr>
          <a:xfrm>
            <a:off x="279653" y="285749"/>
            <a:ext cx="11712314" cy="6127011"/>
          </a:xfrm>
          <a:prstGeom prst="rect">
            <a:avLst/>
          </a:prstGeom>
          <a:ln>
            <a:noFill/>
          </a:ln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4400" b="1" dirty="0">
                <a:ln>
                  <a:solidFill>
                    <a:srgbClr val="7030A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7</a:t>
            </a:r>
            <a:r>
              <a:rPr lang="fr-FR" sz="4400" b="1" baseline="30000" dirty="0">
                <a:ln>
                  <a:solidFill>
                    <a:srgbClr val="7030A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ème</a:t>
            </a:r>
            <a:r>
              <a:rPr lang="fr-FR" sz="4400" b="1" dirty="0">
                <a:ln>
                  <a:solidFill>
                    <a:srgbClr val="7030A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 année </a:t>
            </a:r>
            <a:r>
              <a:rPr lang="fr-FR" sz="4400" b="1" dirty="0" smtClean="0">
                <a:ln>
                  <a:solidFill>
                    <a:srgbClr val="7030A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de médecine: L'INTERNAT</a:t>
            </a:r>
            <a:endParaRPr lang="fr-FR" sz="4400" b="1" dirty="0">
              <a:ln>
                <a:solidFill>
                  <a:srgbClr val="7030A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1800" kern="14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1800" kern="1400" dirty="0">
              <a:ln>
                <a:solidFill>
                  <a:srgbClr val="7030A0"/>
                </a:solidFill>
              </a:ln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3200" dirty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TERRAINS  DE STAGES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ar-DZ" sz="32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32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Stage de pédiatrie 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fr-FR" sz="2400" kern="14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32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Stage de gynéco-obstétrique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fr-FR" sz="32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32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Stage de médecine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fr-FR" sz="32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32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Stage de chirurgie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1800" kern="1400" dirty="0">
              <a:solidFill>
                <a:srgbClr val="000000"/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</a:pPr>
            <a:endParaRPr lang="fr-FR" sz="1800" kern="1400" dirty="0">
              <a:solidFill>
                <a:srgbClr val="00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18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fr-FR" sz="18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004436811"/>
      </p:ext>
    </p:extLst>
  </p:cSld>
  <p:clrMapOvr>
    <a:masterClrMapping/>
  </p:clrMapOvr>
  <p:transition spd="slow" advTm="2925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"/>
</p:tagLst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800</TotalTime>
  <Words>649</Words>
  <Application>Microsoft Office PowerPoint</Application>
  <PresentationFormat>Personnalisé</PresentationFormat>
  <Paragraphs>273</Paragraphs>
  <Slides>18</Slides>
  <Notes>1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ibtissem allal</dc:creator>
  <cp:lastModifiedBy>Pr Berber</cp:lastModifiedBy>
  <cp:revision>77</cp:revision>
  <dcterms:created xsi:type="dcterms:W3CDTF">2020-10-10T15:12:31Z</dcterms:created>
  <dcterms:modified xsi:type="dcterms:W3CDTF">2020-10-12T16:21:33Z</dcterms:modified>
</cp:coreProperties>
</file>