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62" r:id="rId4"/>
    <p:sldId id="261" r:id="rId5"/>
    <p:sldId id="257" r:id="rId6"/>
    <p:sldId id="258" r:id="rId7"/>
    <p:sldId id="259"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me" initial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7" autoAdjust="0"/>
    <p:restoredTop sz="86377" autoAdjust="0"/>
  </p:normalViewPr>
  <p:slideViewPr>
    <p:cSldViewPr>
      <p:cViewPr varScale="1">
        <p:scale>
          <a:sx n="91" d="100"/>
          <a:sy n="91" d="100"/>
        </p:scale>
        <p:origin x="-2124" y="-114"/>
      </p:cViewPr>
      <p:guideLst>
        <p:guide orient="horz" pos="2160"/>
        <p:guide pos="2880"/>
      </p:guideLst>
    </p:cSldViewPr>
  </p:slideViewPr>
  <p:outlineViewPr>
    <p:cViewPr>
      <p:scale>
        <a:sx n="33" d="100"/>
        <a:sy n="33" d="100"/>
      </p:scale>
      <p:origin x="210" y="269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B40E2-F0AC-4A20-8791-4FF1089B37B9}" type="datetimeFigureOut">
              <a:rPr lang="fr-FR" smtClean="0"/>
              <a:pPr/>
              <a:t>12/10/2020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2BBBC-B38C-4651-BD80-80ABA9696C9B}"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9F2BBBC-B38C-4651-BD80-80ABA9696C9B}"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AF1E6B-2407-4EE2-8B61-FBB43897242F}" type="datetimeFigureOut">
              <a:rPr lang="fr-FR" smtClean="0"/>
              <a:pPr/>
              <a:t>12/10/2020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C469853-8AF7-4267-9C16-DC9EC7CD1B5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F1E6B-2407-4EE2-8B61-FBB43897242F}" type="datetimeFigureOut">
              <a:rPr lang="fr-FR" smtClean="0"/>
              <a:pPr/>
              <a:t>12/10/2020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69853-8AF7-4267-9C16-DC9EC7CD1B5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5720" y="285728"/>
            <a:ext cx="8343904" cy="1214446"/>
          </a:xfrm>
        </p:spPr>
        <p:txBody>
          <a:bodyPr>
            <a:normAutofit fontScale="90000"/>
          </a:bodyPr>
          <a:lstStyle/>
          <a:p>
            <a:r>
              <a:rPr lang="fr-FR" sz="1300" b="1" dirty="0" smtClean="0">
                <a:latin typeface="Times New Roman" pitchFamily="18" charset="0"/>
                <a:cs typeface="Times New Roman" pitchFamily="18" charset="0"/>
              </a:rPr>
              <a:t>REPUBLIQUE ALGERIENNE DEMOCRATIQUE ET POPULAIRE</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MINISTERE DE L’ENSEIGNEMENT SUPERIEUR ET DE LA RECHERCHE SCIENTIFIQUE</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UNIVERSITE ABOU BEKR BELKAID TLEMCEN</a:t>
            </a:r>
            <a:br>
              <a:rPr lang="fr-FR" sz="1300" b="1" dirty="0" smtClean="0">
                <a:latin typeface="Times New Roman" pitchFamily="18" charset="0"/>
                <a:cs typeface="Times New Roman" pitchFamily="18" charset="0"/>
              </a:rPr>
            </a:br>
            <a:r>
              <a:rPr lang="fr-FR" sz="1300" b="1" dirty="0" smtClean="0">
                <a:latin typeface="Times New Roman" pitchFamily="18" charset="0"/>
                <a:cs typeface="Times New Roman" pitchFamily="18" charset="0"/>
              </a:rPr>
              <a:t>FACULTE DES SCIENCES DE LA NATURE ET DE LA VIE, DES SCIENCES DE LA TERRE ET DE L’UNIVERS</a:t>
            </a:r>
            <a:r>
              <a:rPr lang="fr-FR" sz="2000" dirty="0" smtClean="0">
                <a:latin typeface="Times New Roman" pitchFamily="18" charset="0"/>
                <a:cs typeface="Times New Roman" pitchFamily="18" charset="0"/>
              </a:rPr>
              <a:t/>
            </a:r>
            <a:br>
              <a:rPr lang="fr-FR" sz="2000" dirty="0" smtClean="0">
                <a:latin typeface="Times New Roman" pitchFamily="18" charset="0"/>
                <a:cs typeface="Times New Roman" pitchFamily="18" charset="0"/>
              </a:rPr>
            </a:br>
            <a:endParaRPr lang="fr-FR" sz="2000" dirty="0">
              <a:latin typeface="Times New Roman" pitchFamily="18" charset="0"/>
              <a:cs typeface="Times New Roman" pitchFamily="18" charset="0"/>
            </a:endParaRPr>
          </a:p>
        </p:txBody>
      </p:sp>
      <p:sp>
        <p:nvSpPr>
          <p:cNvPr id="3" name="Sous-titre 2"/>
          <p:cNvSpPr>
            <a:spLocks noGrp="1"/>
          </p:cNvSpPr>
          <p:nvPr>
            <p:ph type="subTitle" idx="1"/>
          </p:nvPr>
        </p:nvSpPr>
        <p:spPr bwMode="auto">
          <a:xfrm>
            <a:off x="1357290" y="1571612"/>
            <a:ext cx="6400800" cy="500066"/>
          </a:xfrm>
          <a:ln>
            <a:solidFill>
              <a:schemeClr val="tx1"/>
            </a:solidFill>
          </a:ln>
          <a:scene3d>
            <a:camera prst="orthographicFront"/>
            <a:lightRig rig="threePt" dir="t"/>
          </a:scene3d>
          <a:sp3d>
            <a:bevelB w="139700" h="139700" prst="divot"/>
          </a:sp3d>
        </p:spPr>
        <p:txBody>
          <a:bodyPr>
            <a:normAutofit/>
          </a:bodyPr>
          <a:lstStyle/>
          <a:p>
            <a:r>
              <a:rPr lang="fr-FR" sz="2000" b="1" smtClean="0">
                <a:latin typeface="Times New Roman" pitchFamily="18" charset="0"/>
                <a:cs typeface="Times New Roman" pitchFamily="18" charset="0"/>
              </a:rPr>
              <a:t>FILIÈRE DES SCIENCES AGRONOMIQUES</a:t>
            </a:r>
            <a:endParaRPr lang="fr-FR" sz="2000" b="1" dirty="0">
              <a:latin typeface="Times New Roman" pitchFamily="18" charset="0"/>
              <a:cs typeface="Times New Roman" pitchFamily="18" charset="0"/>
            </a:endParaRPr>
          </a:p>
        </p:txBody>
      </p:sp>
      <p:sp>
        <p:nvSpPr>
          <p:cNvPr id="6" name="Rectangle 5"/>
          <p:cNvSpPr/>
          <p:nvPr/>
        </p:nvSpPr>
        <p:spPr>
          <a:xfrm>
            <a:off x="2643174" y="2643182"/>
            <a:ext cx="3643908" cy="646331"/>
          </a:xfrm>
          <a:prstGeom prst="rect">
            <a:avLst/>
          </a:prstGeom>
        </p:spPr>
        <p:txBody>
          <a:bodyPr wrap="square">
            <a:spAutoFit/>
          </a:bodyPr>
          <a:lstStyle/>
          <a:p>
            <a:pPr algn="ctr"/>
            <a:r>
              <a:rPr lang="fr-FR" b="1" dirty="0" smtClean="0">
                <a:latin typeface="Times New Roman" pitchFamily="18" charset="0"/>
                <a:cs typeface="Times New Roman" pitchFamily="18" charset="0"/>
              </a:rPr>
              <a:t>L 2</a:t>
            </a:r>
          </a:p>
          <a:p>
            <a:pPr algn="ctr"/>
            <a:r>
              <a:rPr lang="fr-FR" b="1" dirty="0" smtClean="0">
                <a:latin typeface="Times New Roman" pitchFamily="18" charset="0"/>
                <a:cs typeface="Times New Roman" pitchFamily="18" charset="0"/>
              </a:rPr>
              <a:t>  SCIENCES AGRONOMIQUES</a:t>
            </a:r>
            <a:endParaRPr lang="fr-FR" b="1" dirty="0">
              <a:latin typeface="Times New Roman" pitchFamily="18" charset="0"/>
              <a:cs typeface="Times New Roman" pitchFamily="18" charset="0"/>
            </a:endParaRPr>
          </a:p>
        </p:txBody>
      </p:sp>
      <p:sp>
        <p:nvSpPr>
          <p:cNvPr id="7" name="Rectangle 6"/>
          <p:cNvSpPr/>
          <p:nvPr/>
        </p:nvSpPr>
        <p:spPr>
          <a:xfrm>
            <a:off x="2571736" y="3786190"/>
            <a:ext cx="3714776" cy="923330"/>
          </a:xfrm>
          <a:prstGeom prst="rect">
            <a:avLst/>
          </a:prstGeom>
        </p:spPr>
        <p:txBody>
          <a:bodyPr wrap="square">
            <a:spAutoFit/>
          </a:bodyPr>
          <a:lstStyle/>
          <a:p>
            <a:pPr algn="ctr"/>
            <a:r>
              <a:rPr lang="fr-FR" b="1" dirty="0" smtClean="0">
                <a:latin typeface="Times New Roman" pitchFamily="18" charset="0"/>
                <a:cs typeface="Times New Roman" pitchFamily="18" charset="0"/>
              </a:rPr>
              <a:t>L 3</a:t>
            </a:r>
          </a:p>
          <a:p>
            <a:pPr algn="ctr"/>
            <a:r>
              <a:rPr lang="fr-FR" b="1" dirty="0" smtClean="0">
                <a:latin typeface="Times New Roman" pitchFamily="18" charset="0"/>
                <a:cs typeface="Times New Roman" pitchFamily="18" charset="0"/>
              </a:rPr>
              <a:t> PRODUCTION DES VEGETAUX </a:t>
            </a:r>
          </a:p>
          <a:p>
            <a:pPr algn="ctr"/>
            <a:r>
              <a:rPr lang="fr-FR" b="1" dirty="0" smtClean="0">
                <a:latin typeface="Times New Roman" pitchFamily="18" charset="0"/>
                <a:cs typeface="Times New Roman" pitchFamily="18" charset="0"/>
              </a:rPr>
              <a:t>Type A</a:t>
            </a:r>
            <a:endParaRPr lang="fr-FR" b="1" dirty="0">
              <a:latin typeface="Times New Roman" pitchFamily="18" charset="0"/>
              <a:cs typeface="Times New Roman" pitchFamily="18" charset="0"/>
            </a:endParaRPr>
          </a:p>
        </p:txBody>
      </p:sp>
      <p:sp>
        <p:nvSpPr>
          <p:cNvPr id="9" name="Rectangle 8"/>
          <p:cNvSpPr/>
          <p:nvPr/>
        </p:nvSpPr>
        <p:spPr>
          <a:xfrm>
            <a:off x="214282" y="5357826"/>
            <a:ext cx="3643338" cy="923330"/>
          </a:xfrm>
          <a:prstGeom prst="rect">
            <a:avLst/>
          </a:prstGeom>
        </p:spPr>
        <p:txBody>
          <a:bodyPr wrap="square">
            <a:spAutoFit/>
          </a:bodyPr>
          <a:lstStyle/>
          <a:p>
            <a:pPr algn="ctr"/>
            <a:r>
              <a:rPr lang="fr-FR" b="1" dirty="0" smtClean="0">
                <a:latin typeface="Times New Roman" pitchFamily="18" charset="0"/>
                <a:cs typeface="Times New Roman" pitchFamily="18" charset="0"/>
              </a:rPr>
              <a:t>MASTER </a:t>
            </a:r>
          </a:p>
          <a:p>
            <a:pPr algn="ctr"/>
            <a:r>
              <a:rPr lang="fr-FR" b="1" dirty="0" smtClean="0">
                <a:latin typeface="Times New Roman" pitchFamily="18" charset="0"/>
                <a:cs typeface="Times New Roman" pitchFamily="18" charset="0"/>
              </a:rPr>
              <a:t>PRODUCTION DES VEGETAUX</a:t>
            </a:r>
          </a:p>
          <a:p>
            <a:pPr algn="ctr"/>
            <a:r>
              <a:rPr lang="fr-FR" b="1" dirty="0" smtClean="0">
                <a:latin typeface="Times New Roman" pitchFamily="18" charset="0"/>
                <a:cs typeface="Times New Roman" pitchFamily="18" charset="0"/>
              </a:rPr>
              <a:t> Type A</a:t>
            </a:r>
            <a:endParaRPr lang="fr-FR" b="1" dirty="0">
              <a:latin typeface="Times New Roman" pitchFamily="18" charset="0"/>
              <a:cs typeface="Times New Roman" pitchFamily="18" charset="0"/>
            </a:endParaRPr>
          </a:p>
        </p:txBody>
      </p:sp>
      <p:sp>
        <p:nvSpPr>
          <p:cNvPr id="10" name="Rectangle 9"/>
          <p:cNvSpPr/>
          <p:nvPr/>
        </p:nvSpPr>
        <p:spPr>
          <a:xfrm>
            <a:off x="4714876" y="5357826"/>
            <a:ext cx="4286280" cy="923330"/>
          </a:xfrm>
          <a:prstGeom prst="rect">
            <a:avLst/>
          </a:prstGeom>
        </p:spPr>
        <p:txBody>
          <a:bodyPr wrap="square">
            <a:spAutoFit/>
          </a:bodyPr>
          <a:lstStyle/>
          <a:p>
            <a:pPr algn="ctr"/>
            <a:r>
              <a:rPr lang="fr-FR" b="1" dirty="0" smtClean="0">
                <a:latin typeface="Times New Roman" pitchFamily="18" charset="0"/>
                <a:cs typeface="Times New Roman" pitchFamily="18" charset="0"/>
              </a:rPr>
              <a:t>MASTER</a:t>
            </a:r>
          </a:p>
          <a:p>
            <a:pPr algn="ctr"/>
            <a:r>
              <a:rPr lang="fr-FR" b="1" dirty="0" smtClean="0">
                <a:latin typeface="Times New Roman" pitchFamily="18" charset="0"/>
                <a:cs typeface="Times New Roman" pitchFamily="18" charset="0"/>
              </a:rPr>
              <a:t>PROTECTION DESVEGETAUX </a:t>
            </a:r>
          </a:p>
          <a:p>
            <a:pPr algn="ctr"/>
            <a:r>
              <a:rPr lang="fr-FR" b="1" dirty="0" smtClean="0">
                <a:latin typeface="Times New Roman" pitchFamily="18" charset="0"/>
                <a:cs typeface="Times New Roman" pitchFamily="18" charset="0"/>
              </a:rPr>
              <a:t>Type P</a:t>
            </a:r>
            <a:endParaRPr lang="fr-FR" b="1" dirty="0">
              <a:latin typeface="Times New Roman" pitchFamily="18" charset="0"/>
              <a:cs typeface="Times New Roman" pitchFamily="18" charset="0"/>
            </a:endParaRPr>
          </a:p>
        </p:txBody>
      </p:sp>
      <p:sp>
        <p:nvSpPr>
          <p:cNvPr id="17" name="Flèche vers le bas 16"/>
          <p:cNvSpPr/>
          <p:nvPr/>
        </p:nvSpPr>
        <p:spPr>
          <a:xfrm>
            <a:off x="4286248" y="3357562"/>
            <a:ext cx="28575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vers le bas 18"/>
          <p:cNvSpPr/>
          <p:nvPr/>
        </p:nvSpPr>
        <p:spPr>
          <a:xfrm rot="18166678">
            <a:off x="5400102" y="4460042"/>
            <a:ext cx="341756" cy="12276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vers le bas 19"/>
          <p:cNvSpPr/>
          <p:nvPr/>
        </p:nvSpPr>
        <p:spPr>
          <a:xfrm rot="3035808">
            <a:off x="3117907" y="4520791"/>
            <a:ext cx="341756" cy="1181653"/>
          </a:xfrm>
          <a:prstGeom prst="downArrow">
            <a:avLst>
              <a:gd name="adj1" fmla="val 49545"/>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857256"/>
          </a:xfrm>
        </p:spPr>
        <p:txBody>
          <a:bodyPr>
            <a:normAutofit/>
          </a:bodyPr>
          <a:lstStyle/>
          <a:p>
            <a:r>
              <a:rPr lang="fr-FR" sz="2000" dirty="0" smtClean="0">
                <a:latin typeface="Times New Roman" pitchFamily="18" charset="0"/>
                <a:cs typeface="Times New Roman" pitchFamily="18" charset="0"/>
              </a:rPr>
              <a:t>La liste des modules propres à la formation Licence Production végétale de la filière  des Sciences Agronomiques </a:t>
            </a:r>
            <a:endParaRPr lang="fr-FR" sz="20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214422"/>
            <a:ext cx="8443914" cy="5500726"/>
          </a:xfrm>
        </p:spPr>
        <p:txBody>
          <a:bodyPr>
            <a:normAutofit fontScale="62500" lnSpcReduction="20000"/>
          </a:bodyPr>
          <a:lstStyle/>
          <a:p>
            <a:r>
              <a:rPr lang="fr-FR" sz="2900" dirty="0" smtClean="0">
                <a:latin typeface="Times New Roman" pitchFamily="18" charset="0"/>
                <a:cs typeface="Times New Roman" pitchFamily="18" charset="0"/>
              </a:rPr>
              <a:t>1</a:t>
            </a:r>
            <a:r>
              <a:rPr lang="fr-FR" sz="2900" baseline="30000" dirty="0" smtClean="0">
                <a:latin typeface="Times New Roman" pitchFamily="18" charset="0"/>
                <a:cs typeface="Times New Roman" pitchFamily="18" charset="0"/>
              </a:rPr>
              <a:t>ère</a:t>
            </a:r>
            <a:r>
              <a:rPr lang="fr-FR" sz="2900" dirty="0" smtClean="0">
                <a:latin typeface="Times New Roman" pitchFamily="18" charset="0"/>
                <a:cs typeface="Times New Roman" pitchFamily="18" charset="0"/>
              </a:rPr>
              <a:t> année (L1): Tronc commun SNV avec en :</a:t>
            </a:r>
          </a:p>
          <a:p>
            <a:pPr>
              <a:buNone/>
            </a:pPr>
            <a:endParaRPr lang="fr-FR" sz="2900" dirty="0" smtClean="0">
              <a:latin typeface="Times New Roman" pitchFamily="18" charset="0"/>
              <a:cs typeface="Times New Roman" pitchFamily="18" charset="0"/>
            </a:endParaRPr>
          </a:p>
          <a:p>
            <a:pPr>
              <a:buFont typeface="Wingdings" pitchFamily="2" charset="2"/>
              <a:buChar char="Ø"/>
            </a:pPr>
            <a:r>
              <a:rPr lang="fr-FR" sz="2900" dirty="0" smtClean="0">
                <a:latin typeface="Times New Roman" pitchFamily="18" charset="0"/>
                <a:cs typeface="Times New Roman" pitchFamily="18" charset="0"/>
              </a:rPr>
              <a:t> Semestre 1:</a:t>
            </a:r>
          </a:p>
          <a:p>
            <a:pPr>
              <a:buNone/>
            </a:pPr>
            <a:r>
              <a:rPr lang="fr-FR" sz="2900" dirty="0" smtClean="0">
                <a:latin typeface="Times New Roman" pitchFamily="18" charset="0"/>
                <a:cs typeface="Times New Roman" pitchFamily="18" charset="0"/>
              </a:rPr>
              <a:t>             Chimie générale et organique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Biologie cellulaire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4)</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Mathématiques statistiques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2)</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Géologie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Techniques de communication et d’expression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2)</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Méthode de travail et terminologie 1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1)</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Histoire universelle des sciences biologiques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1)</a:t>
            </a:r>
          </a:p>
          <a:p>
            <a:pPr>
              <a:buNone/>
            </a:pPr>
            <a:endParaRPr lang="fr-FR" sz="2900" dirty="0" smtClean="0">
              <a:latin typeface="Times New Roman" pitchFamily="18" charset="0"/>
              <a:cs typeface="Times New Roman" pitchFamily="18" charset="0"/>
            </a:endParaRPr>
          </a:p>
          <a:p>
            <a:pPr>
              <a:buFont typeface="Wingdings" pitchFamily="2" charset="2"/>
              <a:buChar char="Ø"/>
            </a:pPr>
            <a:r>
              <a:rPr lang="fr-FR" sz="2900" dirty="0" smtClean="0">
                <a:latin typeface="Times New Roman" pitchFamily="18" charset="0"/>
                <a:cs typeface="Times New Roman" pitchFamily="18" charset="0"/>
              </a:rPr>
              <a:t>Semestre 2:</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Thermodynamique et chimie des solutions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Biologie végétale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Biologie animale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Physique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3)</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Techniques de communication et d’expression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2)</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Sciences de la vie et impact socio-économique (</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2)</a:t>
            </a:r>
          </a:p>
          <a:p>
            <a:pPr>
              <a:buNone/>
            </a:pP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             </a:t>
            </a:r>
            <a:r>
              <a:rPr lang="fr-FR" sz="2900" dirty="0" smtClean="0">
                <a:latin typeface="Times New Roman" pitchFamily="18" charset="0"/>
                <a:cs typeface="Times New Roman" pitchFamily="18" charset="0"/>
              </a:rPr>
              <a:t>Méthode de travail et terminologie </a:t>
            </a:r>
            <a:r>
              <a:rPr lang="fr-FR" sz="2900" dirty="0" smtClean="0">
                <a:latin typeface="Times New Roman" pitchFamily="18" charset="0"/>
                <a:cs typeface="Times New Roman" pitchFamily="18" charset="0"/>
              </a:rPr>
              <a:t>2 </a:t>
            </a:r>
            <a:r>
              <a:rPr lang="fr-FR" sz="2900" dirty="0" smtClean="0">
                <a:latin typeface="Times New Roman" pitchFamily="18" charset="0"/>
                <a:cs typeface="Times New Roman" pitchFamily="18" charset="0"/>
              </a:rPr>
              <a:t>(</a:t>
            </a:r>
            <a:r>
              <a:rPr lang="fr-FR" sz="2900" dirty="0" err="1" smtClean="0">
                <a:latin typeface="Times New Roman" pitchFamily="18" charset="0"/>
                <a:cs typeface="Times New Roman" pitchFamily="18" charset="0"/>
              </a:rPr>
              <a:t>Coef</a:t>
            </a:r>
            <a:r>
              <a:rPr lang="fr-FR" sz="2900" dirty="0" smtClean="0">
                <a:latin typeface="Times New Roman" pitchFamily="18" charset="0"/>
                <a:cs typeface="Times New Roman" pitchFamily="18" charset="0"/>
              </a:rPr>
              <a:t>. 1</a:t>
            </a:r>
            <a:r>
              <a:rPr lang="fr-FR" sz="2900" dirty="0" smtClean="0">
                <a:latin typeface="Times New Roman" pitchFamily="18" charset="0"/>
                <a:cs typeface="Times New Roman" pitchFamily="18" charset="0"/>
              </a:rPr>
              <a:t>)</a:t>
            </a:r>
          </a:p>
          <a:p>
            <a:pPr>
              <a:buNone/>
            </a:pPr>
            <a:r>
              <a:rPr lang="fr-FR" sz="1600" dirty="0" smtClean="0">
                <a:latin typeface="Times New Roman" pitchFamily="18" charset="0"/>
                <a:cs typeface="Times New Roman" pitchFamily="18" charset="0"/>
              </a:rPr>
              <a:t> </a:t>
            </a:r>
            <a:r>
              <a:rPr lang="fr-FR" sz="1600" dirty="0" smtClean="0">
                <a:latin typeface="Times New Roman" pitchFamily="18" charset="0"/>
                <a:cs typeface="Times New Roman" pitchFamily="18" charset="0"/>
              </a:rPr>
              <a:t>         </a:t>
            </a:r>
          </a:p>
          <a:p>
            <a:endParaRPr lang="fr-FR" sz="1600" dirty="0" smtClean="0">
              <a:latin typeface="Times New Roman" pitchFamily="18" charset="0"/>
              <a:cs typeface="Times New Roman" pitchFamily="18" charset="0"/>
            </a:endParaRPr>
          </a:p>
          <a:p>
            <a:endParaRPr lang="fr-FR"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572272"/>
          </a:xfrm>
        </p:spPr>
        <p:txBody>
          <a:bodyPr>
            <a:normAutofit fontScale="92500" lnSpcReduction="20000"/>
          </a:bodyPr>
          <a:lstStyle/>
          <a:p>
            <a:pPr algn="ctr"/>
            <a:r>
              <a:rPr lang="fr-FR" sz="1900" dirty="0" smtClean="0">
                <a:latin typeface="Times New Roman" pitchFamily="18" charset="0"/>
                <a:cs typeface="Times New Roman" pitchFamily="18" charset="0"/>
              </a:rPr>
              <a:t>2</a:t>
            </a:r>
            <a:r>
              <a:rPr lang="fr-FR" sz="1900" baseline="30000" dirty="0" smtClean="0">
                <a:latin typeface="Times New Roman" pitchFamily="18" charset="0"/>
                <a:cs typeface="Times New Roman" pitchFamily="18" charset="0"/>
              </a:rPr>
              <a:t>ème</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année (</a:t>
            </a:r>
            <a:r>
              <a:rPr lang="fr-FR" sz="1900" dirty="0" smtClean="0">
                <a:latin typeface="Times New Roman" pitchFamily="18" charset="0"/>
                <a:cs typeface="Times New Roman" pitchFamily="18" charset="0"/>
              </a:rPr>
              <a:t>L2): </a:t>
            </a:r>
            <a:r>
              <a:rPr lang="fr-FR" sz="1900" dirty="0" smtClean="0">
                <a:latin typeface="Times New Roman" pitchFamily="18" charset="0"/>
                <a:cs typeface="Times New Roman" pitchFamily="18" charset="0"/>
              </a:rPr>
              <a:t>Tronc commun </a:t>
            </a:r>
            <a:r>
              <a:rPr lang="fr-FR" sz="1900" dirty="0" smtClean="0">
                <a:latin typeface="Times New Roman" pitchFamily="18" charset="0"/>
                <a:cs typeface="Times New Roman" pitchFamily="18" charset="0"/>
              </a:rPr>
              <a:t>spécialisé dans la Licence Production Végétale </a:t>
            </a:r>
            <a:r>
              <a:rPr lang="fr-FR" sz="1900" dirty="0" smtClean="0">
                <a:latin typeface="Times New Roman" pitchFamily="18" charset="0"/>
                <a:cs typeface="Times New Roman" pitchFamily="18" charset="0"/>
              </a:rPr>
              <a:t>avec en :</a:t>
            </a:r>
          </a:p>
          <a:p>
            <a:pPr>
              <a:buNone/>
            </a:pPr>
            <a:endParaRPr lang="fr-FR" sz="1900" dirty="0" smtClean="0">
              <a:latin typeface="Times New Roman" pitchFamily="18" charset="0"/>
              <a:cs typeface="Times New Roman" pitchFamily="18" charset="0"/>
            </a:endParaRPr>
          </a:p>
          <a:p>
            <a:pPr>
              <a:buFont typeface="Wingdings" pitchFamily="2" charset="2"/>
              <a:buChar char="Ø"/>
            </a:pPr>
            <a:r>
              <a:rPr lang="fr-FR" sz="1900" dirty="0" smtClean="0">
                <a:latin typeface="Times New Roman" pitchFamily="18" charset="0"/>
                <a:cs typeface="Times New Roman" pitchFamily="18" charset="0"/>
              </a:rPr>
              <a:t> Semestre </a:t>
            </a:r>
            <a:r>
              <a:rPr lang="fr-FR" sz="1900" dirty="0" smtClean="0">
                <a:latin typeface="Times New Roman" pitchFamily="18" charset="0"/>
                <a:cs typeface="Times New Roman" pitchFamily="18" charset="0"/>
              </a:rPr>
              <a:t>3:</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Zoologie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Physiologie animale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1)</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Biochimie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3)</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Génétique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3)</a:t>
            </a:r>
          </a:p>
          <a:p>
            <a:pPr>
              <a:buNone/>
            </a:pPr>
            <a:r>
              <a:rPr lang="fr-FR" sz="1900" dirty="0" smtClean="0">
                <a:latin typeface="Times New Roman" pitchFamily="18" charset="0"/>
                <a:cs typeface="Times New Roman" pitchFamily="18" charset="0"/>
              </a:rPr>
              <a:t>             Techniques de communication et d’expression (</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2)</a:t>
            </a: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Biophysique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3)</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Environnement et développement durable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            Ethique et déontologie universitaire (</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.1)</a:t>
            </a:r>
            <a:endParaRPr lang="fr-FR" sz="1900" dirty="0" smtClean="0">
              <a:latin typeface="Times New Roman" pitchFamily="18" charset="0"/>
              <a:cs typeface="Times New Roman" pitchFamily="18" charset="0"/>
            </a:endParaRPr>
          </a:p>
          <a:p>
            <a:pPr>
              <a:buNone/>
            </a:pPr>
            <a:endParaRPr lang="fr-FR" sz="1900" dirty="0" smtClean="0">
              <a:latin typeface="Times New Roman" pitchFamily="18" charset="0"/>
              <a:cs typeface="Times New Roman" pitchFamily="18" charset="0"/>
            </a:endParaRPr>
          </a:p>
          <a:p>
            <a:pPr>
              <a:buFont typeface="Wingdings" pitchFamily="2" charset="2"/>
              <a:buChar char="Ø"/>
            </a:pPr>
            <a:r>
              <a:rPr lang="fr-FR" sz="1900" dirty="0" smtClean="0">
                <a:latin typeface="Times New Roman" pitchFamily="18" charset="0"/>
                <a:cs typeface="Times New Roman" pitchFamily="18" charset="0"/>
              </a:rPr>
              <a:t>Semestre </a:t>
            </a:r>
            <a:r>
              <a:rPr lang="fr-FR" sz="1900" dirty="0" smtClean="0">
                <a:latin typeface="Times New Roman" pitchFamily="18" charset="0"/>
                <a:cs typeface="Times New Roman" pitchFamily="18" charset="0"/>
              </a:rPr>
              <a:t>4:</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  Agronomie 1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Agronomie 2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Microbiologie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3)</a:t>
            </a: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Botanique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Physiologie végétale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2)</a:t>
            </a: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Bio-statistiques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3)</a:t>
            </a:r>
            <a:endParaRPr lang="fr-FR" sz="1900" dirty="0" smtClean="0">
              <a:latin typeface="Times New Roman" pitchFamily="18" charset="0"/>
              <a:cs typeface="Times New Roman" pitchFamily="18" charset="0"/>
            </a:endParaRP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 Ecologie générale </a:t>
            </a:r>
            <a:r>
              <a:rPr lang="fr-FR" sz="1900" dirty="0" smtClean="0">
                <a:latin typeface="Times New Roman" pitchFamily="18" charset="0"/>
                <a:cs typeface="Times New Roman" pitchFamily="18" charset="0"/>
              </a:rPr>
              <a:t>(</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2)</a:t>
            </a:r>
          </a:p>
          <a:p>
            <a:pPr>
              <a:buNone/>
            </a:pPr>
            <a:r>
              <a:rPr lang="fr-FR" sz="1900"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             Outil informatique (</a:t>
            </a:r>
            <a:r>
              <a:rPr lang="fr-FR" sz="1900" dirty="0" err="1" smtClean="0">
                <a:latin typeface="Times New Roman" pitchFamily="18" charset="0"/>
                <a:cs typeface="Times New Roman" pitchFamily="18" charset="0"/>
              </a:rPr>
              <a:t>Coef</a:t>
            </a:r>
            <a:r>
              <a:rPr lang="fr-FR" sz="1900" dirty="0" smtClean="0">
                <a:latin typeface="Times New Roman" pitchFamily="18" charset="0"/>
                <a:cs typeface="Times New Roman" pitchFamily="18" charset="0"/>
              </a:rPr>
              <a:t>. 1)</a:t>
            </a:r>
            <a:endParaRPr lang="fr-FR" sz="1900" dirty="0" smtClean="0">
              <a:latin typeface="Times New Roman" pitchFamily="18" charset="0"/>
              <a:cs typeface="Times New Roman" pitchFamily="18" charset="0"/>
            </a:endParaRPr>
          </a:p>
          <a:p>
            <a:endParaRPr lang="fr-FR"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7715304" cy="5878532"/>
          </a:xfrm>
          <a:prstGeom prst="rect">
            <a:avLst/>
          </a:prstGeom>
        </p:spPr>
        <p:txBody>
          <a:bodyPr wrap="square">
            <a:spAutoFit/>
          </a:bodyPr>
          <a:lstStyle/>
          <a:p>
            <a:pPr algn="ctr">
              <a:buFont typeface="Arial" pitchFamily="34" charset="0"/>
              <a:buChar char="•"/>
            </a:pPr>
            <a:r>
              <a:rPr lang="fr-FR" dirty="0" smtClean="0">
                <a:latin typeface="Times New Roman" pitchFamily="18" charset="0"/>
                <a:cs typeface="Times New Roman" pitchFamily="18" charset="0"/>
              </a:rPr>
              <a:t>3</a:t>
            </a:r>
            <a:r>
              <a:rPr lang="fr-FR" baseline="30000" dirty="0" smtClean="0">
                <a:latin typeface="Times New Roman" pitchFamily="18" charset="0"/>
                <a:cs typeface="Times New Roman" pitchFamily="18" charset="0"/>
              </a:rPr>
              <a:t>ème</a:t>
            </a:r>
            <a:r>
              <a:rPr lang="fr-FR" dirty="0" smtClean="0">
                <a:latin typeface="Times New Roman" pitchFamily="18" charset="0"/>
                <a:cs typeface="Times New Roman" pitchFamily="18" charset="0"/>
              </a:rPr>
              <a:t> année </a:t>
            </a:r>
            <a:r>
              <a:rPr lang="fr-FR"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L3):  Licence Production végétale en Sciences agronomiques  </a:t>
            </a:r>
            <a:r>
              <a:rPr lang="fr-FR" dirty="0" smtClean="0">
                <a:latin typeface="Times New Roman" pitchFamily="18" charset="0"/>
                <a:cs typeface="Times New Roman" pitchFamily="18" charset="0"/>
              </a:rPr>
              <a:t>avec </a:t>
            </a:r>
            <a:r>
              <a:rPr lang="fr-FR" dirty="0" smtClean="0">
                <a:latin typeface="Times New Roman" pitchFamily="18" charset="0"/>
                <a:cs typeface="Times New Roman" pitchFamily="18" charset="0"/>
              </a:rPr>
              <a:t>en: </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 Semestre </a:t>
            </a:r>
            <a:r>
              <a:rPr lang="fr-FR" dirty="0" smtClean="0">
                <a:latin typeface="Times New Roman" pitchFamily="18" charset="0"/>
                <a:cs typeface="Times New Roman" pitchFamily="18" charset="0"/>
              </a:rPr>
              <a:t>5:</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Agro-pédologie et fertilisation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3)</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Irrigation et drainage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2)</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Amélioration génétique des plants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3)</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Production des plants et semences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1)</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Bio-statistique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1)</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Gestion des entreprises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1)</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Informatique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1</a:t>
            </a:r>
            <a:r>
              <a:rPr lang="fr-FR" dirty="0" smtClean="0">
                <a:latin typeface="Times New Roman" pitchFamily="18" charset="0"/>
                <a:cs typeface="Times New Roman" pitchFamily="18" charset="0"/>
              </a:rPr>
              <a:t>)</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Agro-météorologie (</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1)</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Anglais scientifique (</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.1)</a:t>
            </a:r>
            <a:endParaRPr lang="fr-FR" dirty="0" smtClean="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Semestre </a:t>
            </a:r>
            <a:r>
              <a:rPr lang="fr-FR" dirty="0" smtClean="0">
                <a:latin typeface="Times New Roman" pitchFamily="18" charset="0"/>
                <a:cs typeface="Times New Roman" pitchFamily="18" charset="0"/>
              </a:rPr>
              <a:t>6:</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Grandes cultures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3)</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Cultures </a:t>
            </a:r>
            <a:r>
              <a:rPr lang="fr-FR" dirty="0" err="1" smtClean="0">
                <a:latin typeface="Times New Roman" pitchFamily="18" charset="0"/>
                <a:cs typeface="Times New Roman" pitchFamily="18" charset="0"/>
              </a:rPr>
              <a:t>perennes</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3)</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Cultures maraichères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3)</a:t>
            </a: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Economie agricole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4)</a:t>
            </a:r>
            <a:endParaRPr lang="fr-FR" dirty="0" smtClean="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Initiation à la recherche bibliographique </a:t>
            </a:r>
            <a:r>
              <a:rPr lang="fr-FR" dirty="0" smtClean="0">
                <a:latin typeface="Times New Roman" pitchFamily="18" charset="0"/>
                <a:cs typeface="Times New Roman" pitchFamily="18" charset="0"/>
              </a:rPr>
              <a:t>(</a:t>
            </a:r>
            <a:r>
              <a:rPr lang="fr-FR" dirty="0" err="1" smtClean="0">
                <a:latin typeface="Times New Roman" pitchFamily="18" charset="0"/>
                <a:cs typeface="Times New Roman" pitchFamily="18" charset="0"/>
              </a:rPr>
              <a:t>Coef</a:t>
            </a:r>
            <a:r>
              <a:rPr lang="fr-FR"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3)</a:t>
            </a:r>
            <a:endParaRPr lang="fr-FR" dirty="0" smtClean="0">
              <a:latin typeface="Times New Roman" pitchFamily="18" charset="0"/>
              <a:cs typeface="Times New Roman" pitchFamily="18" charset="0"/>
            </a:endParaRPr>
          </a:p>
          <a:p>
            <a:pPr>
              <a:buNone/>
            </a:pPr>
            <a:r>
              <a:rPr lang="fr-FR" sz="1600" dirty="0" smtClean="0">
                <a:latin typeface="Times New Roman" pitchFamily="18" charset="0"/>
                <a:cs typeface="Times New Roman"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42852"/>
            <a:ext cx="8229600" cy="1785950"/>
          </a:xfrm>
        </p:spPr>
        <p:txBody>
          <a:bodyPr>
            <a:normAutofit fontScale="90000"/>
          </a:bodyPr>
          <a:lstStyle/>
          <a:p>
            <a:r>
              <a:rPr lang="fr-FR" sz="2700" b="1" dirty="0" smtClean="0">
                <a:latin typeface="Times New Roman" pitchFamily="18" charset="0"/>
                <a:cs typeface="Times New Roman" pitchFamily="18" charset="0"/>
              </a:rPr>
              <a:t>L’importance de l’agriculture aujourd’hui</a:t>
            </a:r>
            <a:br>
              <a:rPr lang="fr-FR" sz="2700" b="1" dirty="0" smtClean="0">
                <a:latin typeface="Times New Roman" pitchFamily="18" charset="0"/>
                <a:cs typeface="Times New Roman" pitchFamily="18" charset="0"/>
              </a:rPr>
            </a:br>
            <a:r>
              <a:rPr lang="fr-FR" dirty="0" smtClean="0"/>
              <a:t/>
            </a:r>
            <a:br>
              <a:rPr lang="fr-FR" dirty="0" smtClean="0"/>
            </a:br>
            <a:r>
              <a:rPr lang="fr-FR" sz="2400" b="1" dirty="0" smtClean="0">
                <a:latin typeface="Times New Roman" pitchFamily="18" charset="0"/>
                <a:cs typeface="Times New Roman" pitchFamily="18" charset="0"/>
              </a:rPr>
              <a:t>L’agriculture est-elle toujours aussi importante?</a:t>
            </a:r>
            <a:r>
              <a:rPr lang="fr-FR" dirty="0" smtClean="0"/>
              <a:t/>
            </a:r>
            <a:br>
              <a:rPr lang="fr-FR" dirty="0" smtClean="0"/>
            </a:br>
            <a:endParaRPr lang="fr-FR" dirty="0"/>
          </a:p>
        </p:txBody>
      </p:sp>
      <p:sp>
        <p:nvSpPr>
          <p:cNvPr id="3" name="Espace réservé du contenu 2"/>
          <p:cNvSpPr>
            <a:spLocks noGrp="1"/>
          </p:cNvSpPr>
          <p:nvPr>
            <p:ph idx="1"/>
          </p:nvPr>
        </p:nvSpPr>
        <p:spPr>
          <a:xfrm>
            <a:off x="500034" y="2428868"/>
            <a:ext cx="8229600" cy="5383219"/>
          </a:xfrm>
        </p:spPr>
        <p:txBody>
          <a:bodyPr/>
          <a:lstStyle/>
          <a:p>
            <a:pPr>
              <a:buNone/>
            </a:pPr>
            <a:r>
              <a:rPr lang="fr-FR" dirty="0" smtClean="0"/>
              <a:t>      </a:t>
            </a:r>
            <a:r>
              <a:rPr lang="fr-FR" sz="2200" dirty="0" smtClean="0">
                <a:latin typeface="Times New Roman" pitchFamily="18" charset="0"/>
                <a:cs typeface="Times New Roman" pitchFamily="18" charset="0"/>
              </a:rPr>
              <a:t>Les statistiques de </a:t>
            </a:r>
            <a:r>
              <a:rPr lang="fr-FR" sz="2200" smtClean="0">
                <a:latin typeface="Times New Roman" pitchFamily="18" charset="0"/>
                <a:cs typeface="Times New Roman" pitchFamily="18" charset="0"/>
              </a:rPr>
              <a:t>la FAO (1996) </a:t>
            </a:r>
            <a:r>
              <a:rPr lang="fr-FR" sz="2200" dirty="0" smtClean="0">
                <a:latin typeface="Times New Roman" pitchFamily="18" charset="0"/>
                <a:cs typeface="Times New Roman" pitchFamily="18" charset="0"/>
              </a:rPr>
              <a:t>montrent qu’au début du nouveau millénaire, </a:t>
            </a:r>
            <a:r>
              <a:rPr lang="fr-FR" sz="2200" dirty="0" smtClean="0">
                <a:solidFill>
                  <a:srgbClr val="FF0000"/>
                </a:solidFill>
                <a:latin typeface="Times New Roman" pitchFamily="18" charset="0"/>
                <a:cs typeface="Times New Roman" pitchFamily="18" charset="0"/>
              </a:rPr>
              <a:t>l’agriculture</a:t>
            </a:r>
            <a:r>
              <a:rPr lang="fr-FR" sz="2200" dirty="0" smtClean="0">
                <a:latin typeface="Times New Roman" pitchFamily="18" charset="0"/>
                <a:cs typeface="Times New Roman" pitchFamily="18" charset="0"/>
              </a:rPr>
              <a:t>, la chasse, la pêche et </a:t>
            </a:r>
            <a:r>
              <a:rPr lang="fr-FR" sz="2200" dirty="0" smtClean="0">
                <a:solidFill>
                  <a:srgbClr val="FF0000"/>
                </a:solidFill>
                <a:latin typeface="Times New Roman" pitchFamily="18" charset="0"/>
                <a:cs typeface="Times New Roman" pitchFamily="18" charset="0"/>
              </a:rPr>
              <a:t>la foresterie</a:t>
            </a:r>
          </a:p>
          <a:p>
            <a:pPr>
              <a:buNone/>
            </a:pPr>
            <a:r>
              <a:rPr lang="fr-FR" sz="2200" dirty="0" smtClean="0">
                <a:solidFill>
                  <a:srgbClr val="FF0000"/>
                </a:solidFill>
                <a:latin typeface="Times New Roman" pitchFamily="18" charset="0"/>
                <a:cs typeface="Times New Roman" pitchFamily="18" charset="0"/>
              </a:rPr>
              <a:t> </a:t>
            </a:r>
            <a:r>
              <a:rPr lang="fr-FR" sz="2200" dirty="0" smtClean="0">
                <a:latin typeface="Times New Roman" pitchFamily="18" charset="0"/>
                <a:cs typeface="Times New Roman" pitchFamily="18" charset="0"/>
              </a:rPr>
              <a:t>assuraient la subsistance</a:t>
            </a:r>
            <a:r>
              <a:rPr lang="fr-FR" sz="2200" dirty="0" smtClean="0">
                <a:solidFill>
                  <a:srgbClr val="FF0000"/>
                </a:solidFill>
                <a:latin typeface="Times New Roman" pitchFamily="18" charset="0"/>
                <a:cs typeface="Times New Roman" pitchFamily="18" charset="0"/>
              </a:rPr>
              <a:t> </a:t>
            </a:r>
            <a:r>
              <a:rPr lang="fr-FR" sz="2200" dirty="0" smtClean="0">
                <a:latin typeface="Times New Roman" pitchFamily="18" charset="0"/>
                <a:cs typeface="Times New Roman" pitchFamily="18" charset="0"/>
              </a:rPr>
              <a:t>et la survie </a:t>
            </a:r>
            <a:r>
              <a:rPr lang="fr-FR" sz="2200" dirty="0" smtClean="0">
                <a:solidFill>
                  <a:srgbClr val="FF0000"/>
                </a:solidFill>
                <a:latin typeface="Times New Roman" pitchFamily="18" charset="0"/>
                <a:cs typeface="Times New Roman" pitchFamily="18" charset="0"/>
              </a:rPr>
              <a:t>de 2,57 milliards de personnes </a:t>
            </a:r>
          </a:p>
          <a:p>
            <a:pPr algn="ctr">
              <a:buNone/>
            </a:pPr>
            <a:r>
              <a:rPr lang="fr-FR" sz="2200" dirty="0" smtClean="0">
                <a:latin typeface="Times New Roman" pitchFamily="18" charset="0"/>
                <a:cs typeface="Times New Roman" pitchFamily="18" charset="0"/>
              </a:rPr>
              <a:t>(en comptant les personnes actives du secteur et les membres de leur famille sans emploi). </a:t>
            </a:r>
          </a:p>
          <a:p>
            <a:pPr algn="ctr">
              <a:buNone/>
            </a:pPr>
            <a:endParaRPr lang="fr-FR" sz="2200" dirty="0" smtClean="0">
              <a:latin typeface="Times New Roman" pitchFamily="18" charset="0"/>
              <a:cs typeface="Times New Roman" pitchFamily="18" charset="0"/>
            </a:endParaRPr>
          </a:p>
          <a:p>
            <a:pPr algn="ctr">
              <a:buNone/>
            </a:pPr>
            <a:r>
              <a:rPr lang="fr-FR" sz="2200" b="1" dirty="0" smtClean="0">
                <a:latin typeface="Times New Roman" pitchFamily="18" charset="0"/>
                <a:cs typeface="Times New Roman" pitchFamily="18" charset="0"/>
              </a:rPr>
              <a:t> Ce chiffre représente 42 pour cent de l’humanité</a:t>
            </a:r>
            <a:r>
              <a:rPr lang="fr-FR" sz="2200" dirty="0" smtClean="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57166"/>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L’agriculture est encore le moteur des économies de la plupart des pays</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développement et dans les pays industrialisés, les exportations agricoles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ont atteint 290 milliards de dollars en 2001.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Dans l’histoire de l’humanité, rares sont les pays ayant connu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une croissance économique rapide et vaincu la pauvreté sans que ces progrès aient été précédés ou accompagnés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du développement de l’agriculture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6" name="Rectangle 2"/>
          <p:cNvSpPr>
            <a:spLocks noChangeArrowheads="1"/>
          </p:cNvSpPr>
          <p:nvPr/>
        </p:nvSpPr>
        <p:spPr bwMode="auto">
          <a:xfrm>
            <a:off x="214282" y="2928934"/>
            <a:ext cx="8286776"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Les statistiques commerciales traitent l’agriculture comme une</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activité économique parmi d’autres.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Or, l’agriculture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en tant que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mode de vie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patrimoine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identité culturelle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pacte antique avec la nature.</a:t>
            </a: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endParaRPr lang="fr-FR" sz="2200" dirty="0" smtClean="0">
              <a:solidFill>
                <a:srgbClr val="000000"/>
              </a:solidFill>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2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Cette agriculture là n’a pas de prix</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714356"/>
            <a:ext cx="864399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En outre ces statistiques ne comptabilisent pas la contribution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 l’agriculture à :</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survie de l’habitat et du paysage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lang="fr-FR" sz="2200" dirty="0" smtClean="0">
                <a:solidFill>
                  <a:srgbClr val="000000"/>
                </a:solidFill>
                <a:latin typeface="Times New Roman" pitchFamily="18" charset="0"/>
                <a:ea typeface="Times New Roman" pitchFamily="18" charset="0"/>
                <a:cs typeface="Times New Roman" pitchFamily="18" charset="0"/>
              </a:rPr>
              <a:t>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la conservation des sols</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la gestion des bassins versants</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le piégeage du carbone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v"/>
              <a:tabLst/>
            </a:pPr>
            <a:r>
              <a:rPr lang="fr-FR" sz="2200" b="1" dirty="0" smtClean="0">
                <a:solidFill>
                  <a:srgbClr val="FF0000"/>
                </a:solidFill>
                <a:latin typeface="Times New Roman" pitchFamily="18" charset="0"/>
                <a:ea typeface="Times New Roman" pitchFamily="18" charset="0"/>
                <a:cs typeface="Times New Roman" pitchFamily="18" charset="0"/>
              </a:rPr>
              <a:t>    et surtout la conservation de la biodiversité</a:t>
            </a:r>
            <a:r>
              <a:rPr lang="fr-FR" sz="2200" dirty="0" smtClean="0">
                <a:solidFill>
                  <a:srgbClr val="000000"/>
                </a:solidFill>
                <a:latin typeface="Times New Roman"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tabLst/>
            </a:pPr>
            <a:r>
              <a:rPr lang="fr-FR" sz="2200" dirty="0" smtClean="0">
                <a:solidFill>
                  <a:srgbClr val="000000"/>
                </a:solidFill>
                <a:latin typeface="Times New Roman" pitchFamily="18" charset="0"/>
                <a:ea typeface="Times New Roman" pitchFamily="18" charset="0"/>
                <a:cs typeface="Times New Roman" pitchFamily="18" charset="0"/>
              </a:rPr>
              <a:t> </a:t>
            </a:r>
            <a:endParaRPr lang="fr-FR" sz="2200" dirty="0" smtClean="0">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Tout récemment</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l’agritourisme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pris de l’ampleur et témoigne d’une prise de conscience par les populations</a:t>
            </a:r>
            <a:r>
              <a:rPr kumimoji="0" lang="fr-FR" sz="22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humaines</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de l’importance de leur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patrimoine agricole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Il leur permet ainsi de s’informer sur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l’origine</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et </a:t>
            </a:r>
            <a:r>
              <a:rPr kumimoji="0" lang="fr-FR" sz="22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les procédés de culture </a:t>
            </a:r>
            <a:r>
              <a:rPr kumimoji="0" lang="fr-FR"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des produits qu’ils consomment.  </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ZoneTexte 4"/>
          <p:cNvSpPr txBox="1"/>
          <p:nvPr/>
        </p:nvSpPr>
        <p:spPr>
          <a:xfrm>
            <a:off x="1428728" y="6000768"/>
            <a:ext cx="6715172" cy="369332"/>
          </a:xfrm>
          <a:prstGeom prst="rect">
            <a:avLst/>
          </a:prstGeom>
          <a:noFill/>
          <a:ln w="3175">
            <a:solidFill>
              <a:schemeClr val="tx1"/>
            </a:solidFill>
          </a:ln>
        </p:spPr>
        <p:txBody>
          <a:bodyPr wrap="square" rtlCol="0">
            <a:spAutoFit/>
          </a:bodyPr>
          <a:lstStyle/>
          <a:p>
            <a:r>
              <a:rPr lang="fr-FR" b="1" dirty="0" smtClean="0">
                <a:solidFill>
                  <a:srgbClr val="FF0000"/>
                </a:solidFill>
              </a:rPr>
              <a:t>https://www.uni-tlemcen.dz	      https://www.vrp.univ-tlemcen.dz</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669</Words>
  <Application>Microsoft Office PowerPoint</Application>
  <PresentationFormat>Affichage à l'écran (4:3)</PresentationFormat>
  <Paragraphs>109</Paragraphs>
  <Slides>7</Slides>
  <Notes>1</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REPUBLIQUE ALGERIENNE DEMOCRATIQUE ET POPULAIRE MINISTERE DE L’ENSEIGNEMENT SUPERIEUR ET DE LA RECHERCHE SCIENTIFIQUE UNIVERSITE ABOU BEKR BELKAID TLEMCEN FACULTE DES SCIENCES DE LA NATURE ET DE LA VIE, DES SCIENCES DE LA TERRE ET DE L’UNIVERS </vt:lpstr>
      <vt:lpstr>La liste des modules propres à la formation Licence Production végétale de la filière  des Sciences Agronomiques </vt:lpstr>
      <vt:lpstr>Diapositive 3</vt:lpstr>
      <vt:lpstr>Diapositive 4</vt:lpstr>
      <vt:lpstr>L’importance de l’agriculture aujourd’hui  L’agriculture est-elle toujours aussi importante? </vt:lpstr>
      <vt:lpstr>Diapositive 6</vt:lpstr>
      <vt:lpstr>Diapositive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REPUBLIQUE ALGERIENNE DEMOCRATIQUE ET POPULAIRE MINISTERE DE L’ENSEIGNEMENT SUPERIEUR ET DE LA RECHERCHE SCIENTIFIQUE UNIVERSITE ABOU BEKR BELKAID TLEMCEN FACULTE DES SCIENCES DE LA NATURE ET DE LA VIE</dc:title>
  <dc:creator>Home</dc:creator>
  <cp:lastModifiedBy>Home</cp:lastModifiedBy>
  <cp:revision>30</cp:revision>
  <dcterms:created xsi:type="dcterms:W3CDTF">2019-03-24T11:31:13Z</dcterms:created>
  <dcterms:modified xsi:type="dcterms:W3CDTF">2020-10-12T16:26:29Z</dcterms:modified>
</cp:coreProperties>
</file>