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Almarai" panose="020B0604020202020204" charset="-78"/>
      <p:regular r:id="rId17"/>
    </p:embeddedFont>
    <p:embeddedFont>
      <p:font typeface="Almarai Bold" panose="020B0604020202020204" charset="-78"/>
      <p:regular r:id="rId18"/>
    </p:embeddedFont>
    <p:embeddedFont>
      <p:font typeface="Arimo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8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1911021" y="6623165"/>
            <a:ext cx="2564685" cy="3663835"/>
            <a:chOff x="0" y="0"/>
            <a:chExt cx="4445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 cstate="print"/>
              <a:stretch>
                <a:fillRect l="-201730" r="-201730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5808588" y="-174145"/>
            <a:ext cx="1683983" cy="2405689"/>
            <a:chOff x="0" y="0"/>
            <a:chExt cx="4445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3" cstate="print"/>
              <a:stretch>
                <a:fillRect l="-201730" r="-201730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 rot="5400000">
            <a:off x="12597814" y="3885708"/>
            <a:ext cx="841991" cy="84199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126211" r="-126211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-5976625" y="4306703"/>
            <a:ext cx="8754599" cy="8754599"/>
          </a:xfrm>
          <a:custGeom>
            <a:avLst/>
            <a:gdLst/>
            <a:ahLst/>
            <a:cxnLst/>
            <a:rect l="l" t="t" r="r" b="b"/>
            <a:pathLst>
              <a:path w="8754599" h="8754599">
                <a:moveTo>
                  <a:pt x="0" y="0"/>
                </a:moveTo>
                <a:lnTo>
                  <a:pt x="8754599" y="0"/>
                </a:lnTo>
                <a:lnTo>
                  <a:pt x="8754599" y="8754599"/>
                </a:lnTo>
                <a:lnTo>
                  <a:pt x="0" y="87545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5534575" y="6279657"/>
            <a:ext cx="2606979" cy="2606979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8224" r="-8224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342900" y="3273163"/>
            <a:ext cx="10134937" cy="1469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66"/>
              </a:lnSpc>
            </a:pPr>
            <a:r>
              <a:rPr lang="en-US" sz="9555" b="1">
                <a:solidFill>
                  <a:srgbClr val="FFFFFF"/>
                </a:solidFill>
                <a:latin typeface="Almarai Bold"/>
                <a:ea typeface="Almarai Bold"/>
                <a:cs typeface="Almarai Bold"/>
                <a:sym typeface="Almarai Bold"/>
              </a:rPr>
              <a:t> PITCH DECK 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52138" y="4747835"/>
            <a:ext cx="13582872" cy="2938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66"/>
              </a:lnSpc>
            </a:pPr>
            <a:r>
              <a:rPr lang="en-US" sz="9555" b="1">
                <a:solidFill>
                  <a:srgbClr val="17E3B2"/>
                </a:solidFill>
                <a:latin typeface="Almarai Bold"/>
                <a:ea typeface="Almarai Bold"/>
                <a:cs typeface="Almarai Bold"/>
                <a:sym typeface="Almarai Bold"/>
              </a:rPr>
              <a:t>PRÉSENTATION DU PROJET INNOVANT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-250737" y="4875550"/>
            <a:ext cx="7594311" cy="759431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-126211" r="-126211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8322431" y="0"/>
            <a:ext cx="1373277" cy="1373277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l="-1219" r="-1219"/>
              </a:stretch>
            </a:blipFill>
          </p:spPr>
        </p:sp>
      </p:grpSp>
      <p:sp>
        <p:nvSpPr>
          <p:cNvPr id="17" name="Freeform 17"/>
          <p:cNvSpPr/>
          <p:nvPr/>
        </p:nvSpPr>
        <p:spPr>
          <a:xfrm>
            <a:off x="8077793" y="2846813"/>
            <a:ext cx="3007230" cy="1880886"/>
          </a:xfrm>
          <a:custGeom>
            <a:avLst/>
            <a:gdLst/>
            <a:ahLst/>
            <a:cxnLst/>
            <a:rect l="l" t="t" r="r" b="b"/>
            <a:pathLst>
              <a:path w="3007230" h="1880886">
                <a:moveTo>
                  <a:pt x="0" y="0"/>
                </a:moveTo>
                <a:lnTo>
                  <a:pt x="3007230" y="0"/>
                </a:lnTo>
                <a:lnTo>
                  <a:pt x="3007230" y="1880886"/>
                </a:lnTo>
                <a:lnTo>
                  <a:pt x="0" y="18808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0134600" y="9271287"/>
            <a:ext cx="10799950" cy="1532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79"/>
              </a:lnSpc>
            </a:pPr>
            <a:r>
              <a:rPr lang="en-US" sz="2829" spc="432">
                <a:solidFill>
                  <a:srgbClr val="FFFFFF"/>
                </a:solidFill>
                <a:latin typeface="Almarai"/>
                <a:ea typeface="Almarai"/>
                <a:cs typeface="Almarai"/>
                <a:sym typeface="Almarai"/>
              </a:rPr>
              <a:t>COMITE NATIONAL DE LABÉLISATION </a:t>
            </a:r>
          </a:p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DES PROJETS INNOVANTS, STARTUPS ET INCUBATEURS</a:t>
            </a:r>
          </a:p>
          <a:p>
            <a:pPr algn="l">
              <a:lnSpc>
                <a:spcPts val="3479"/>
              </a:lnSpc>
            </a:pPr>
            <a:endParaRPr/>
          </a:p>
          <a:p>
            <a:pPr marL="0" lvl="0" indent="0" algn="l">
              <a:lnSpc>
                <a:spcPts val="3479"/>
              </a:lnSpc>
              <a:spcBef>
                <a:spcPct val="0"/>
              </a:spcBef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2985539" y="1502835"/>
            <a:ext cx="13191738" cy="1639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9"/>
              </a:lnSpc>
            </a:pPr>
            <a:r>
              <a:rPr lang="en-US" sz="2348" spc="359">
                <a:solidFill>
                  <a:srgbClr val="FFFFFF"/>
                </a:solidFill>
                <a:latin typeface="Almarai"/>
                <a:ea typeface="Almarai"/>
                <a:cs typeface="Almarai"/>
                <a:sym typeface="Almarai"/>
              </a:rPr>
              <a:t>Ministere de l’économie de la connaissance, startups et Micro-entreprises</a:t>
            </a:r>
          </a:p>
          <a:p>
            <a:pPr algn="l">
              <a:lnSpc>
                <a:spcPts val="2889"/>
              </a:lnSpc>
            </a:pPr>
            <a:endParaRPr/>
          </a:p>
          <a:p>
            <a:pPr algn="l">
              <a:lnSpc>
                <a:spcPts val="1394"/>
              </a:lnSpc>
            </a:pPr>
            <a:endParaRPr/>
          </a:p>
          <a:p>
            <a:pPr algn="l">
              <a:lnSpc>
                <a:spcPts val="2889"/>
              </a:lnSpc>
            </a:pPr>
            <a:endParaRPr/>
          </a:p>
          <a:p>
            <a:pPr marL="0" lvl="0" indent="0" algn="l">
              <a:lnSpc>
                <a:spcPts val="2889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13775" y="-4787359"/>
            <a:ext cx="8754599" cy="8754599"/>
          </a:xfrm>
          <a:custGeom>
            <a:avLst/>
            <a:gdLst/>
            <a:ahLst/>
            <a:cxnLst/>
            <a:rect l="l" t="t" r="r" b="b"/>
            <a:pathLst>
              <a:path w="8754599" h="8754599">
                <a:moveTo>
                  <a:pt x="0" y="0"/>
                </a:moveTo>
                <a:lnTo>
                  <a:pt x="8754599" y="0"/>
                </a:lnTo>
                <a:lnTo>
                  <a:pt x="8754599" y="8754598"/>
                </a:lnTo>
                <a:lnTo>
                  <a:pt x="0" y="8754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763958" y="-781916"/>
            <a:ext cx="1683983" cy="2405689"/>
            <a:chOff x="0" y="0"/>
            <a:chExt cx="4445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01730" r="-201730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796106" y="7929818"/>
            <a:ext cx="1683983" cy="2405689"/>
            <a:chOff x="0" y="0"/>
            <a:chExt cx="4445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01730" r="-201730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 rot="5400000">
            <a:off x="14472073" y="781782"/>
            <a:ext cx="841991" cy="84199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26211" r="-126211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 rot="-5400000">
            <a:off x="1028700" y="5585602"/>
            <a:ext cx="841991" cy="84199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26211" r="-126211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17259300" y="2066886"/>
            <a:ext cx="5754080" cy="8220114"/>
            <a:chOff x="0" y="0"/>
            <a:chExt cx="4445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01730" r="-201730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01730" r="-201730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5400000">
            <a:off x="971035" y="2312438"/>
            <a:ext cx="518653" cy="403322"/>
            <a:chOff x="0" y="0"/>
            <a:chExt cx="812800" cy="63206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632061"/>
            </a:xfrm>
            <a:custGeom>
              <a:avLst/>
              <a:gdLst/>
              <a:ahLst/>
              <a:cxnLst/>
              <a:rect l="l" t="t" r="r" b="b"/>
              <a:pathLst>
                <a:path w="812800" h="632061">
                  <a:moveTo>
                    <a:pt x="406400" y="0"/>
                  </a:moveTo>
                  <a:lnTo>
                    <a:pt x="812800" y="632061"/>
                  </a:lnTo>
                  <a:lnTo>
                    <a:pt x="0" y="6320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27000" y="245832"/>
              <a:ext cx="558800" cy="3410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746150" y="2276927"/>
            <a:ext cx="15887163" cy="1728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CE QUE VOUS APPORTEZ AUX CLIENTS :</a:t>
            </a: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GAINS DE TEMPS, ÉCONOMIES, INNOVATION, IMPACT ENVIRONNEMENTAL, ETC.</a:t>
            </a:r>
          </a:p>
          <a:p>
            <a:pPr algn="l">
              <a:lnSpc>
                <a:spcPts val="3449"/>
              </a:lnSpc>
            </a:pPr>
            <a:endParaRPr/>
          </a:p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1362955" y="865584"/>
            <a:ext cx="5486900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>
                <a:solidFill>
                  <a:srgbClr val="17E3B2"/>
                </a:solidFill>
                <a:latin typeface="Almarai Bold"/>
                <a:ea typeface="Almarai Bold"/>
                <a:cs typeface="Almarai Bold"/>
                <a:sym typeface="Almarai Bold"/>
              </a:rPr>
              <a:t>VALEUR AJOUTÉE</a:t>
            </a:r>
          </a:p>
        </p:txBody>
      </p:sp>
      <p:grpSp>
        <p:nvGrpSpPr>
          <p:cNvPr id="20" name="Group 20"/>
          <p:cNvGrpSpPr/>
          <p:nvPr/>
        </p:nvGrpSpPr>
        <p:grpSpPr>
          <a:xfrm rot="5400000">
            <a:off x="183694" y="620221"/>
            <a:ext cx="1224824" cy="1224824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 cstate="print"/>
              <a:stretch>
                <a:fillRect l="-126211" r="-126211"/>
              </a:stretch>
            </a:blipFill>
          </p:spPr>
        </p:sp>
      </p:grpSp>
      <p:sp>
        <p:nvSpPr>
          <p:cNvPr id="22" name="TextBox 22"/>
          <p:cNvSpPr txBox="1"/>
          <p:nvPr/>
        </p:nvSpPr>
        <p:spPr>
          <a:xfrm>
            <a:off x="67983" y="751284"/>
            <a:ext cx="1456246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5000" b="1">
                <a:solidFill>
                  <a:srgbClr val="17E3B2"/>
                </a:solidFill>
                <a:latin typeface="Almarai Bold"/>
                <a:ea typeface="Almarai Bold"/>
                <a:cs typeface="Almarai Bold"/>
                <a:sym typeface="Almarai Bold"/>
              </a:rPr>
              <a:t>08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13775" y="-4787359"/>
            <a:ext cx="8754599" cy="8754599"/>
          </a:xfrm>
          <a:custGeom>
            <a:avLst/>
            <a:gdLst/>
            <a:ahLst/>
            <a:cxnLst/>
            <a:rect l="l" t="t" r="r" b="b"/>
            <a:pathLst>
              <a:path w="8754599" h="8754599">
                <a:moveTo>
                  <a:pt x="0" y="0"/>
                </a:moveTo>
                <a:lnTo>
                  <a:pt x="8754599" y="0"/>
                </a:lnTo>
                <a:lnTo>
                  <a:pt x="8754599" y="8754598"/>
                </a:lnTo>
                <a:lnTo>
                  <a:pt x="0" y="8754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763958" y="-781916"/>
            <a:ext cx="1683983" cy="2405689"/>
            <a:chOff x="0" y="0"/>
            <a:chExt cx="4445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01730" r="-201730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796106" y="7929818"/>
            <a:ext cx="1683983" cy="2405689"/>
            <a:chOff x="0" y="0"/>
            <a:chExt cx="4445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01730" r="-201730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 rot="5400000">
            <a:off x="14472073" y="781782"/>
            <a:ext cx="841991" cy="84199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26211" r="-126211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 rot="-5400000">
            <a:off x="1028700" y="5585602"/>
            <a:ext cx="841991" cy="84199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26211" r="-126211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17259300" y="2066886"/>
            <a:ext cx="5754080" cy="8220114"/>
            <a:chOff x="0" y="0"/>
            <a:chExt cx="4445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01730" r="-201730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01730" r="-201730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5400000">
            <a:off x="971035" y="2312438"/>
            <a:ext cx="518653" cy="403322"/>
            <a:chOff x="0" y="0"/>
            <a:chExt cx="812800" cy="63206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632061"/>
            </a:xfrm>
            <a:custGeom>
              <a:avLst/>
              <a:gdLst/>
              <a:ahLst/>
              <a:cxnLst/>
              <a:rect l="l" t="t" r="r" b="b"/>
              <a:pathLst>
                <a:path w="812800" h="632061">
                  <a:moveTo>
                    <a:pt x="406400" y="0"/>
                  </a:moveTo>
                  <a:lnTo>
                    <a:pt x="812800" y="632061"/>
                  </a:lnTo>
                  <a:lnTo>
                    <a:pt x="0" y="6320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27000" y="245832"/>
              <a:ext cx="558800" cy="3410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746150" y="2276927"/>
            <a:ext cx="15887163" cy="305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ANALYSE DE LA CONCURRENCE</a:t>
            </a: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LISTE DES PRINCIPAUX CONCURRENTS (DIRECTS ET INDIRECTS)</a:t>
            </a: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ANALYSE SWOT (FORCES, FAIBLESSES, OPPORTUNITÉS, MENACES) PAR RAPPORT À LA CONCURRENCE</a:t>
            </a: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DIFFÉRENCIATION DU PROJET : POURQUOI VOTRE SOLUTION EST-ELLE MEILLEURE OU UNIQUE ?</a:t>
            </a:r>
          </a:p>
          <a:p>
            <a:pPr algn="l">
              <a:lnSpc>
                <a:spcPts val="3449"/>
              </a:lnSpc>
            </a:pPr>
            <a:endParaRPr/>
          </a:p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1362955" y="865584"/>
            <a:ext cx="8626707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>
                <a:solidFill>
                  <a:srgbClr val="17E3B2"/>
                </a:solidFill>
                <a:latin typeface="Almarai Bold"/>
                <a:ea typeface="Almarai Bold"/>
                <a:cs typeface="Almarai Bold"/>
                <a:sym typeface="Almarai Bold"/>
              </a:rPr>
              <a:t>ANALYSE CONCURRENTIELLE</a:t>
            </a:r>
          </a:p>
        </p:txBody>
      </p:sp>
      <p:grpSp>
        <p:nvGrpSpPr>
          <p:cNvPr id="20" name="Group 20"/>
          <p:cNvGrpSpPr/>
          <p:nvPr/>
        </p:nvGrpSpPr>
        <p:grpSpPr>
          <a:xfrm rot="5400000">
            <a:off x="183694" y="620221"/>
            <a:ext cx="1224824" cy="1224824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 cstate="print"/>
              <a:stretch>
                <a:fillRect l="-126211" r="-126211"/>
              </a:stretch>
            </a:blipFill>
          </p:spPr>
        </p:sp>
      </p:grpSp>
      <p:sp>
        <p:nvSpPr>
          <p:cNvPr id="22" name="TextBox 22"/>
          <p:cNvSpPr txBox="1"/>
          <p:nvPr/>
        </p:nvSpPr>
        <p:spPr>
          <a:xfrm>
            <a:off x="67983" y="751284"/>
            <a:ext cx="1456246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5000" b="1">
                <a:solidFill>
                  <a:srgbClr val="17E3B2"/>
                </a:solidFill>
                <a:latin typeface="Almarai Bold"/>
                <a:ea typeface="Almarai Bold"/>
                <a:cs typeface="Almarai Bold"/>
                <a:sym typeface="Almarai Bold"/>
              </a:rPr>
              <a:t>09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13775" y="-4787359"/>
            <a:ext cx="8754599" cy="8754599"/>
          </a:xfrm>
          <a:custGeom>
            <a:avLst/>
            <a:gdLst/>
            <a:ahLst/>
            <a:cxnLst/>
            <a:rect l="l" t="t" r="r" b="b"/>
            <a:pathLst>
              <a:path w="8754599" h="8754599">
                <a:moveTo>
                  <a:pt x="0" y="0"/>
                </a:moveTo>
                <a:lnTo>
                  <a:pt x="8754599" y="0"/>
                </a:lnTo>
                <a:lnTo>
                  <a:pt x="8754599" y="8754598"/>
                </a:lnTo>
                <a:lnTo>
                  <a:pt x="0" y="8754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763958" y="-781916"/>
            <a:ext cx="1683983" cy="2405689"/>
            <a:chOff x="0" y="0"/>
            <a:chExt cx="4445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01730" r="-201730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796106" y="7929818"/>
            <a:ext cx="1683983" cy="2405689"/>
            <a:chOff x="0" y="0"/>
            <a:chExt cx="4445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01730" r="-201730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 rot="5400000">
            <a:off x="14472073" y="781782"/>
            <a:ext cx="841991" cy="84199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26211" r="-126211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 rot="-5400000">
            <a:off x="1028700" y="5585602"/>
            <a:ext cx="841991" cy="84199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26211" r="-126211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17259300" y="2066886"/>
            <a:ext cx="5754080" cy="8220114"/>
            <a:chOff x="0" y="0"/>
            <a:chExt cx="4445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01730" r="-201730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01730" r="-201730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5400000">
            <a:off x="971035" y="2312438"/>
            <a:ext cx="518653" cy="403322"/>
            <a:chOff x="0" y="0"/>
            <a:chExt cx="812800" cy="63206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632061"/>
            </a:xfrm>
            <a:custGeom>
              <a:avLst/>
              <a:gdLst/>
              <a:ahLst/>
              <a:cxnLst/>
              <a:rect l="l" t="t" r="r" b="b"/>
              <a:pathLst>
                <a:path w="812800" h="632061">
                  <a:moveTo>
                    <a:pt x="406400" y="0"/>
                  </a:moveTo>
                  <a:lnTo>
                    <a:pt x="812800" y="632061"/>
                  </a:lnTo>
                  <a:lnTo>
                    <a:pt x="0" y="6320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27000" y="245832"/>
              <a:ext cx="558800" cy="3410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746150" y="2276927"/>
            <a:ext cx="15887163" cy="1728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CIBLE PRINCIPALE :</a:t>
            </a: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CLIENTS, UTILISATEURS OU BÉNÉFICIAIRES.</a:t>
            </a:r>
          </a:p>
          <a:p>
            <a:pPr algn="l">
              <a:lnSpc>
                <a:spcPts val="3449"/>
              </a:lnSpc>
            </a:pPr>
            <a:endParaRPr/>
          </a:p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1362955" y="865584"/>
            <a:ext cx="8326776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>
                <a:solidFill>
                  <a:srgbClr val="17E3B2"/>
                </a:solidFill>
                <a:latin typeface="Almarai Bold"/>
                <a:ea typeface="Almarai Bold"/>
                <a:cs typeface="Almarai Bold"/>
                <a:sym typeface="Almarai Bold"/>
              </a:rPr>
              <a:t>ANALYSE DU MARCHÉ CIBLE</a:t>
            </a:r>
          </a:p>
        </p:txBody>
      </p:sp>
      <p:grpSp>
        <p:nvGrpSpPr>
          <p:cNvPr id="20" name="Group 20"/>
          <p:cNvGrpSpPr/>
          <p:nvPr/>
        </p:nvGrpSpPr>
        <p:grpSpPr>
          <a:xfrm rot="5400000">
            <a:off x="183694" y="620221"/>
            <a:ext cx="1224824" cy="1224824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 cstate="print"/>
              <a:stretch>
                <a:fillRect l="-126211" r="-126211"/>
              </a:stretch>
            </a:blipFill>
          </p:spPr>
        </p:sp>
      </p:grpSp>
      <p:sp>
        <p:nvSpPr>
          <p:cNvPr id="22" name="TextBox 22"/>
          <p:cNvSpPr txBox="1"/>
          <p:nvPr/>
        </p:nvSpPr>
        <p:spPr>
          <a:xfrm>
            <a:off x="67983" y="751284"/>
            <a:ext cx="1456246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5000" b="1">
                <a:solidFill>
                  <a:srgbClr val="17E3B2"/>
                </a:solidFill>
                <a:latin typeface="Almarai Bold"/>
                <a:ea typeface="Almarai Bold"/>
                <a:cs typeface="Almarai Bold"/>
                <a:sym typeface="Almarai Bold"/>
              </a:rPr>
              <a:t>10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13775" y="-4787359"/>
            <a:ext cx="8754599" cy="8754599"/>
          </a:xfrm>
          <a:custGeom>
            <a:avLst/>
            <a:gdLst/>
            <a:ahLst/>
            <a:cxnLst/>
            <a:rect l="l" t="t" r="r" b="b"/>
            <a:pathLst>
              <a:path w="8754599" h="8754599">
                <a:moveTo>
                  <a:pt x="0" y="0"/>
                </a:moveTo>
                <a:lnTo>
                  <a:pt x="8754599" y="0"/>
                </a:lnTo>
                <a:lnTo>
                  <a:pt x="8754599" y="8754598"/>
                </a:lnTo>
                <a:lnTo>
                  <a:pt x="0" y="8754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763958" y="-781916"/>
            <a:ext cx="1683983" cy="2405689"/>
            <a:chOff x="0" y="0"/>
            <a:chExt cx="4445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01730" r="-201730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796106" y="7929818"/>
            <a:ext cx="1683983" cy="2405689"/>
            <a:chOff x="0" y="0"/>
            <a:chExt cx="4445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01730" r="-201730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 rot="5400000">
            <a:off x="14472073" y="781782"/>
            <a:ext cx="841991" cy="84199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26211" r="-126211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 rot="-5400000">
            <a:off x="1028700" y="5585602"/>
            <a:ext cx="841991" cy="84199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26211" r="-126211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17259300" y="2066886"/>
            <a:ext cx="5754080" cy="8220114"/>
            <a:chOff x="0" y="0"/>
            <a:chExt cx="4445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01730" r="-201730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01730" r="-201730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5400000">
            <a:off x="971035" y="2312438"/>
            <a:ext cx="518653" cy="403322"/>
            <a:chOff x="0" y="0"/>
            <a:chExt cx="812800" cy="63206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632061"/>
            </a:xfrm>
            <a:custGeom>
              <a:avLst/>
              <a:gdLst/>
              <a:ahLst/>
              <a:cxnLst/>
              <a:rect l="l" t="t" r="r" b="b"/>
              <a:pathLst>
                <a:path w="812800" h="632061">
                  <a:moveTo>
                    <a:pt x="406400" y="0"/>
                  </a:moveTo>
                  <a:lnTo>
                    <a:pt x="812800" y="632061"/>
                  </a:lnTo>
                  <a:lnTo>
                    <a:pt x="0" y="6320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27000" y="245832"/>
              <a:ext cx="558800" cy="3410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746150" y="2276927"/>
            <a:ext cx="15887163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49"/>
              </a:lnSpc>
            </a:pPr>
            <a:r>
              <a:rPr lang="en-US" sz="2499" b="1" dirty="0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EXPLIQUEZ COMMENT LE PROJET VA GÉNÉRER DES REVENUS ET ASSURER SA RENTABILITÉ.</a:t>
            </a:r>
          </a:p>
          <a:p>
            <a:pPr algn="l">
              <a:lnSpc>
                <a:spcPts val="3449"/>
              </a:lnSpc>
            </a:pPr>
            <a:endParaRPr/>
          </a:p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1362955" y="865584"/>
            <a:ext cx="12148251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>
                <a:solidFill>
                  <a:srgbClr val="17E3B2"/>
                </a:solidFill>
                <a:latin typeface="Almarai Bold"/>
                <a:ea typeface="Almarai Bold"/>
                <a:cs typeface="Almarai Bold"/>
                <a:sym typeface="Almarai Bold"/>
              </a:rPr>
              <a:t>MODÈLE ÉCONOMIQUE (BUSINESS MODEL)</a:t>
            </a:r>
          </a:p>
        </p:txBody>
      </p:sp>
      <p:grpSp>
        <p:nvGrpSpPr>
          <p:cNvPr id="20" name="Group 20"/>
          <p:cNvGrpSpPr/>
          <p:nvPr/>
        </p:nvGrpSpPr>
        <p:grpSpPr>
          <a:xfrm rot="5400000">
            <a:off x="183694" y="620221"/>
            <a:ext cx="1224824" cy="1224824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 cstate="print"/>
              <a:stretch>
                <a:fillRect l="-126211" r="-126211"/>
              </a:stretch>
            </a:blipFill>
          </p:spPr>
        </p:sp>
      </p:grpSp>
      <p:sp>
        <p:nvSpPr>
          <p:cNvPr id="22" name="TextBox 22"/>
          <p:cNvSpPr txBox="1"/>
          <p:nvPr/>
        </p:nvSpPr>
        <p:spPr>
          <a:xfrm>
            <a:off x="67983" y="751284"/>
            <a:ext cx="1456246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5000">
                <a:solidFill>
                  <a:srgbClr val="17E3B2"/>
                </a:solidFill>
                <a:latin typeface="Almarai"/>
                <a:ea typeface="Almarai"/>
                <a:cs typeface="Almarai"/>
                <a:sym typeface="Almarai"/>
              </a:rPr>
              <a:t>11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13775" y="-4787359"/>
            <a:ext cx="8754599" cy="8754599"/>
          </a:xfrm>
          <a:custGeom>
            <a:avLst/>
            <a:gdLst/>
            <a:ahLst/>
            <a:cxnLst/>
            <a:rect l="l" t="t" r="r" b="b"/>
            <a:pathLst>
              <a:path w="8754599" h="8754599">
                <a:moveTo>
                  <a:pt x="0" y="0"/>
                </a:moveTo>
                <a:lnTo>
                  <a:pt x="8754599" y="0"/>
                </a:lnTo>
                <a:lnTo>
                  <a:pt x="8754599" y="8754598"/>
                </a:lnTo>
                <a:lnTo>
                  <a:pt x="0" y="8754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763958" y="-781916"/>
            <a:ext cx="1683983" cy="2405689"/>
            <a:chOff x="0" y="0"/>
            <a:chExt cx="4445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01730" r="-201730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796106" y="7929818"/>
            <a:ext cx="1683983" cy="2405689"/>
            <a:chOff x="0" y="0"/>
            <a:chExt cx="4445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01730" r="-201730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 rot="5400000">
            <a:off x="14472073" y="781782"/>
            <a:ext cx="841991" cy="84199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26211" r="-126211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 rot="-5400000">
            <a:off x="1028700" y="5585602"/>
            <a:ext cx="841991" cy="84199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26211" r="-126211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17259300" y="2066886"/>
            <a:ext cx="5754080" cy="8220114"/>
            <a:chOff x="0" y="0"/>
            <a:chExt cx="4445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01730" r="-201730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01730" r="-201730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5400000">
            <a:off x="971035" y="2312438"/>
            <a:ext cx="518653" cy="403322"/>
            <a:chOff x="0" y="0"/>
            <a:chExt cx="812800" cy="63206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632061"/>
            </a:xfrm>
            <a:custGeom>
              <a:avLst/>
              <a:gdLst/>
              <a:ahLst/>
              <a:cxnLst/>
              <a:rect l="l" t="t" r="r" b="b"/>
              <a:pathLst>
                <a:path w="812800" h="632061">
                  <a:moveTo>
                    <a:pt x="406400" y="0"/>
                  </a:moveTo>
                  <a:lnTo>
                    <a:pt x="812800" y="632061"/>
                  </a:lnTo>
                  <a:lnTo>
                    <a:pt x="0" y="6320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27000" y="245832"/>
              <a:ext cx="558800" cy="3410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746150" y="2276927"/>
            <a:ext cx="15887163" cy="3052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ÉTAPES CLÉS : DÉVELOPPEMENT TECHNIQUE, LANCEMENT COMMERCIAL, EXPANSION, ETC.</a:t>
            </a: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Objectifs à 6 mois, 1 an et 3 ans</a:t>
            </a: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Ressources nécessaires : Humaines, financières, techniques, etc. pour atteindre ces objectifs</a:t>
            </a:r>
          </a:p>
          <a:p>
            <a:pPr algn="l">
              <a:lnSpc>
                <a:spcPts val="3449"/>
              </a:lnSpc>
            </a:pPr>
            <a:endParaRPr/>
          </a:p>
          <a:p>
            <a:pPr algn="l">
              <a:lnSpc>
                <a:spcPts val="3449"/>
              </a:lnSpc>
            </a:pPr>
            <a:endParaRPr/>
          </a:p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1362955" y="865584"/>
            <a:ext cx="16465486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>
                <a:solidFill>
                  <a:srgbClr val="17E3B2"/>
                </a:solidFill>
                <a:latin typeface="Almarai Bold"/>
                <a:ea typeface="Almarai Bold"/>
                <a:cs typeface="Almarai Bold"/>
                <a:sym typeface="Almarai Bold"/>
              </a:rPr>
              <a:t>ROADMAP DU PROJET ET STRATÉGIE DE DÉVELOPPEMENT</a:t>
            </a:r>
          </a:p>
        </p:txBody>
      </p:sp>
      <p:grpSp>
        <p:nvGrpSpPr>
          <p:cNvPr id="20" name="Group 20"/>
          <p:cNvGrpSpPr/>
          <p:nvPr/>
        </p:nvGrpSpPr>
        <p:grpSpPr>
          <a:xfrm rot="5400000">
            <a:off x="183694" y="620221"/>
            <a:ext cx="1224824" cy="1224824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 cstate="print"/>
              <a:stretch>
                <a:fillRect l="-126211" r="-126211"/>
              </a:stretch>
            </a:blipFill>
          </p:spPr>
        </p:sp>
      </p:grpSp>
      <p:sp>
        <p:nvSpPr>
          <p:cNvPr id="22" name="TextBox 22"/>
          <p:cNvSpPr txBox="1"/>
          <p:nvPr/>
        </p:nvSpPr>
        <p:spPr>
          <a:xfrm>
            <a:off x="67983" y="751284"/>
            <a:ext cx="1456246" cy="80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5000" b="1" dirty="0">
                <a:solidFill>
                  <a:srgbClr val="17E3B2"/>
                </a:solidFill>
                <a:latin typeface="Almarai"/>
                <a:ea typeface="Almarai"/>
                <a:cs typeface="Almarai"/>
                <a:sym typeface="Almarai"/>
              </a:rPr>
              <a:t>12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524279" y="7348460"/>
            <a:ext cx="5735021" cy="1206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23"/>
              </a:lnSpc>
            </a:pPr>
            <a:r>
              <a:rPr lang="en-US" sz="6873" b="1" spc="419">
                <a:solidFill>
                  <a:srgbClr val="17E3B2"/>
                </a:solidFill>
                <a:latin typeface="Almarai Bold"/>
                <a:ea typeface="Almarai Bold"/>
                <a:cs typeface="Almarai Bold"/>
                <a:sym typeface="Almarai Bold"/>
              </a:rPr>
              <a:t>MERCI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13775" y="-4787359"/>
            <a:ext cx="8754599" cy="8754599"/>
          </a:xfrm>
          <a:custGeom>
            <a:avLst/>
            <a:gdLst/>
            <a:ahLst/>
            <a:cxnLst/>
            <a:rect l="l" t="t" r="r" b="b"/>
            <a:pathLst>
              <a:path w="8754599" h="8754599">
                <a:moveTo>
                  <a:pt x="0" y="0"/>
                </a:moveTo>
                <a:lnTo>
                  <a:pt x="8754599" y="0"/>
                </a:lnTo>
                <a:lnTo>
                  <a:pt x="8754599" y="8754598"/>
                </a:lnTo>
                <a:lnTo>
                  <a:pt x="0" y="8754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763958" y="-781916"/>
            <a:ext cx="1683983" cy="2405689"/>
            <a:chOff x="0" y="0"/>
            <a:chExt cx="4445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01730" r="-201730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796106" y="7929818"/>
            <a:ext cx="1683983" cy="2405689"/>
            <a:chOff x="0" y="0"/>
            <a:chExt cx="4445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01730" r="-201730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 rot="5400000">
            <a:off x="14472073" y="781782"/>
            <a:ext cx="841991" cy="84199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26211" r="-126211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 rot="-5400000">
            <a:off x="1028700" y="5585602"/>
            <a:ext cx="841991" cy="84199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26211" r="-126211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17259300" y="2066886"/>
            <a:ext cx="5754080" cy="8220114"/>
            <a:chOff x="0" y="0"/>
            <a:chExt cx="4445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01730" r="-201730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01730" r="-201730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0" y="865584"/>
            <a:ext cx="10760513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>
                <a:solidFill>
                  <a:srgbClr val="17E3B2"/>
                </a:solidFill>
                <a:latin typeface="Almarai Bold"/>
                <a:ea typeface="Almarai Bold"/>
                <a:cs typeface="Almarai Bold"/>
                <a:sym typeface="Almarai Bold"/>
              </a:rPr>
              <a:t>PRÉSENTATION GÉNÉRALE</a:t>
            </a:r>
          </a:p>
        </p:txBody>
      </p:sp>
      <p:grpSp>
        <p:nvGrpSpPr>
          <p:cNvPr id="16" name="Group 16"/>
          <p:cNvGrpSpPr/>
          <p:nvPr/>
        </p:nvGrpSpPr>
        <p:grpSpPr>
          <a:xfrm rot="5400000">
            <a:off x="183694" y="620221"/>
            <a:ext cx="1224824" cy="1224824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 cstate="print"/>
              <a:stretch>
                <a:fillRect l="-126211" r="-126211"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 rot="5400000">
            <a:off x="971035" y="2312438"/>
            <a:ext cx="518653" cy="403322"/>
            <a:chOff x="0" y="0"/>
            <a:chExt cx="812800" cy="63206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632061"/>
            </a:xfrm>
            <a:custGeom>
              <a:avLst/>
              <a:gdLst/>
              <a:ahLst/>
              <a:cxnLst/>
              <a:rect l="l" t="t" r="r" b="b"/>
              <a:pathLst>
                <a:path w="812800" h="632061">
                  <a:moveTo>
                    <a:pt x="406400" y="0"/>
                  </a:moveTo>
                  <a:lnTo>
                    <a:pt x="812800" y="632061"/>
                  </a:lnTo>
                  <a:lnTo>
                    <a:pt x="0" y="6320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127000" y="245832"/>
              <a:ext cx="558800" cy="3410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67983" y="751284"/>
            <a:ext cx="1456246" cy="872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5000" b="1">
                <a:solidFill>
                  <a:srgbClr val="17E3B2"/>
                </a:solidFill>
                <a:latin typeface="Almarai Bold"/>
                <a:ea typeface="Almarai Bold"/>
                <a:cs typeface="Almarai Bold"/>
                <a:sym typeface="Almarai Bold"/>
              </a:rPr>
              <a:t>01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746150" y="2283348"/>
            <a:ext cx="14302820" cy="85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TITRE DU PROJET</a:t>
            </a:r>
          </a:p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endParaRPr/>
          </a:p>
        </p:txBody>
      </p:sp>
      <p:grpSp>
        <p:nvGrpSpPr>
          <p:cNvPr id="23" name="Group 23"/>
          <p:cNvGrpSpPr/>
          <p:nvPr/>
        </p:nvGrpSpPr>
        <p:grpSpPr>
          <a:xfrm rot="5400000">
            <a:off x="971035" y="4309625"/>
            <a:ext cx="518653" cy="403322"/>
            <a:chOff x="0" y="0"/>
            <a:chExt cx="812800" cy="6320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632061"/>
            </a:xfrm>
            <a:custGeom>
              <a:avLst/>
              <a:gdLst/>
              <a:ahLst/>
              <a:cxnLst/>
              <a:rect l="l" t="t" r="r" b="b"/>
              <a:pathLst>
                <a:path w="812800" h="632061">
                  <a:moveTo>
                    <a:pt x="406400" y="0"/>
                  </a:moveTo>
                  <a:lnTo>
                    <a:pt x="812800" y="632061"/>
                  </a:lnTo>
                  <a:lnTo>
                    <a:pt x="0" y="6320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27000" y="245832"/>
              <a:ext cx="558800" cy="3410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746150" y="4280535"/>
            <a:ext cx="14302820" cy="85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LOGO DU PROJET</a:t>
            </a:r>
          </a:p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endParaRPr/>
          </a:p>
        </p:txBody>
      </p:sp>
      <p:grpSp>
        <p:nvGrpSpPr>
          <p:cNvPr id="27" name="Group 27"/>
          <p:cNvGrpSpPr/>
          <p:nvPr/>
        </p:nvGrpSpPr>
        <p:grpSpPr>
          <a:xfrm rot="5400000">
            <a:off x="971035" y="6485259"/>
            <a:ext cx="518653" cy="403322"/>
            <a:chOff x="0" y="0"/>
            <a:chExt cx="812800" cy="63206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632061"/>
            </a:xfrm>
            <a:custGeom>
              <a:avLst/>
              <a:gdLst/>
              <a:ahLst/>
              <a:cxnLst/>
              <a:rect l="l" t="t" r="r" b="b"/>
              <a:pathLst>
                <a:path w="812800" h="632061">
                  <a:moveTo>
                    <a:pt x="406400" y="0"/>
                  </a:moveTo>
                  <a:lnTo>
                    <a:pt x="812800" y="632061"/>
                  </a:lnTo>
                  <a:lnTo>
                    <a:pt x="0" y="6320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127000" y="245832"/>
              <a:ext cx="558800" cy="3410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746150" y="6456168"/>
            <a:ext cx="14302820" cy="423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SOUS-TITRE OU TAGLINE (OPTIONNEL)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746150" y="3059635"/>
            <a:ext cx="7837296" cy="555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6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Almarai"/>
                <a:ea typeface="Almarai"/>
                <a:cs typeface="Almarai"/>
                <a:sym typeface="Almarai"/>
              </a:rPr>
              <a:t>(Nom principal qui représente votre projet)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746150" y="5056823"/>
            <a:ext cx="8870128" cy="555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6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Almarai"/>
                <a:ea typeface="Almarai"/>
                <a:cs typeface="Almarai"/>
                <a:sym typeface="Almarai"/>
              </a:rPr>
              <a:t>(Insérez ici le logo officiel du projet, si disponible)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30361" y="7231996"/>
            <a:ext cx="12289103" cy="555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6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Almarai"/>
                <a:ea typeface="Almarai"/>
                <a:cs typeface="Almarai"/>
                <a:sym typeface="Almarai"/>
              </a:rPr>
              <a:t>(Une phrase courte et percutante qui décrit l'essence du projet)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13775" y="-4787359"/>
            <a:ext cx="8754599" cy="8754599"/>
          </a:xfrm>
          <a:custGeom>
            <a:avLst/>
            <a:gdLst/>
            <a:ahLst/>
            <a:cxnLst/>
            <a:rect l="l" t="t" r="r" b="b"/>
            <a:pathLst>
              <a:path w="8754599" h="8754599">
                <a:moveTo>
                  <a:pt x="0" y="0"/>
                </a:moveTo>
                <a:lnTo>
                  <a:pt x="8754599" y="0"/>
                </a:lnTo>
                <a:lnTo>
                  <a:pt x="8754599" y="8754598"/>
                </a:lnTo>
                <a:lnTo>
                  <a:pt x="0" y="8754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763958" y="-781916"/>
            <a:ext cx="1683983" cy="2405689"/>
            <a:chOff x="0" y="0"/>
            <a:chExt cx="4445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01730" r="-201730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796106" y="7929818"/>
            <a:ext cx="1683983" cy="2405689"/>
            <a:chOff x="0" y="0"/>
            <a:chExt cx="4445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01730" r="-201730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 rot="5400000">
            <a:off x="14472073" y="781782"/>
            <a:ext cx="841991" cy="84199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26211" r="-126211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 rot="-5400000">
            <a:off x="1028700" y="5585602"/>
            <a:ext cx="841991" cy="84199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26211" r="-126211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17259300" y="2066886"/>
            <a:ext cx="5754080" cy="8220114"/>
            <a:chOff x="0" y="0"/>
            <a:chExt cx="4445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01730" r="-201730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01730" r="-201730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0" y="865584"/>
            <a:ext cx="10760513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>
                <a:solidFill>
                  <a:srgbClr val="17E3B2"/>
                </a:solidFill>
                <a:latin typeface="Almarai Bold"/>
                <a:ea typeface="Almarai Bold"/>
                <a:cs typeface="Almarai Bold"/>
                <a:sym typeface="Almarai Bold"/>
              </a:rPr>
              <a:t>PRÉSENTATION GÉNÉRALE</a:t>
            </a:r>
          </a:p>
        </p:txBody>
      </p:sp>
      <p:grpSp>
        <p:nvGrpSpPr>
          <p:cNvPr id="16" name="Group 16"/>
          <p:cNvGrpSpPr/>
          <p:nvPr/>
        </p:nvGrpSpPr>
        <p:grpSpPr>
          <a:xfrm rot="5400000">
            <a:off x="183694" y="620221"/>
            <a:ext cx="1224824" cy="1224824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 cstate="print"/>
              <a:stretch>
                <a:fillRect l="-126211" r="-126211"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 rot="5400000">
            <a:off x="971035" y="2312438"/>
            <a:ext cx="518653" cy="403322"/>
            <a:chOff x="0" y="0"/>
            <a:chExt cx="812800" cy="63206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632061"/>
            </a:xfrm>
            <a:custGeom>
              <a:avLst/>
              <a:gdLst/>
              <a:ahLst/>
              <a:cxnLst/>
              <a:rect l="l" t="t" r="r" b="b"/>
              <a:pathLst>
                <a:path w="812800" h="632061">
                  <a:moveTo>
                    <a:pt x="406400" y="0"/>
                  </a:moveTo>
                  <a:lnTo>
                    <a:pt x="812800" y="632061"/>
                  </a:lnTo>
                  <a:lnTo>
                    <a:pt x="0" y="6320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127000" y="245832"/>
              <a:ext cx="558800" cy="3410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67983" y="751284"/>
            <a:ext cx="1456246" cy="872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5000" b="1">
                <a:solidFill>
                  <a:srgbClr val="17E3B2"/>
                </a:solidFill>
                <a:latin typeface="Almarai Bold"/>
                <a:ea typeface="Almarai Bold"/>
                <a:cs typeface="Almarai Bold"/>
                <a:sym typeface="Almarai Bold"/>
              </a:rPr>
              <a:t>01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746150" y="2283348"/>
            <a:ext cx="14302820" cy="85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INFORMATIONS DE CONTACT</a:t>
            </a:r>
          </a:p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1746150" y="3059635"/>
            <a:ext cx="6845778" cy="3870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6"/>
              </a:lnSpc>
            </a:pPr>
            <a:r>
              <a:rPr lang="en-US" sz="3200">
                <a:solidFill>
                  <a:srgbClr val="FFFFFF"/>
                </a:solidFill>
                <a:latin typeface="Almarai"/>
                <a:ea typeface="Almarai"/>
                <a:cs typeface="Almarai"/>
                <a:sym typeface="Almarai"/>
              </a:rPr>
              <a:t>Nom(s) du responsable(s):</a:t>
            </a:r>
          </a:p>
          <a:p>
            <a:pPr algn="l">
              <a:lnSpc>
                <a:spcPts val="4416"/>
              </a:lnSpc>
            </a:pPr>
            <a:r>
              <a:rPr lang="en-US" sz="3200">
                <a:solidFill>
                  <a:srgbClr val="FFFFFF"/>
                </a:solidFill>
                <a:latin typeface="Almarai"/>
                <a:ea typeface="Almarai"/>
                <a:cs typeface="Almarai"/>
                <a:sym typeface="Almarai"/>
              </a:rPr>
              <a:t>Fonction:</a:t>
            </a:r>
          </a:p>
          <a:p>
            <a:pPr algn="l">
              <a:lnSpc>
                <a:spcPts val="4416"/>
              </a:lnSpc>
            </a:pPr>
            <a:r>
              <a:rPr lang="en-US" sz="3200">
                <a:solidFill>
                  <a:srgbClr val="FFFFFF"/>
                </a:solidFill>
                <a:latin typeface="Almarai"/>
                <a:ea typeface="Almarai"/>
                <a:cs typeface="Almarai"/>
                <a:sym typeface="Almarai"/>
              </a:rPr>
              <a:t>Email:</a:t>
            </a:r>
          </a:p>
          <a:p>
            <a:pPr algn="l">
              <a:lnSpc>
                <a:spcPts val="4416"/>
              </a:lnSpc>
            </a:pPr>
            <a:r>
              <a:rPr lang="en-US" sz="3200">
                <a:solidFill>
                  <a:srgbClr val="FFFFFF"/>
                </a:solidFill>
                <a:latin typeface="Almarai"/>
                <a:ea typeface="Almarai"/>
                <a:cs typeface="Almarai"/>
                <a:sym typeface="Almarai"/>
              </a:rPr>
              <a:t>Numéro de téléphone:</a:t>
            </a:r>
          </a:p>
          <a:p>
            <a:pPr algn="l">
              <a:lnSpc>
                <a:spcPts val="4416"/>
              </a:lnSpc>
            </a:pPr>
            <a:r>
              <a:rPr lang="en-US" sz="3200">
                <a:solidFill>
                  <a:srgbClr val="FFFFFF"/>
                </a:solidFill>
                <a:latin typeface="Almarai"/>
                <a:ea typeface="Almarai"/>
                <a:cs typeface="Almarai"/>
                <a:sym typeface="Almarai"/>
              </a:rPr>
              <a:t>Site web (optionnel):</a:t>
            </a:r>
          </a:p>
          <a:p>
            <a:pPr algn="l">
              <a:lnSpc>
                <a:spcPts val="4416"/>
              </a:lnSpc>
            </a:pPr>
            <a:r>
              <a:rPr lang="en-US" sz="3200">
                <a:solidFill>
                  <a:srgbClr val="FFFFFF"/>
                </a:solidFill>
                <a:latin typeface="Almarai"/>
                <a:ea typeface="Almarai"/>
                <a:cs typeface="Almarai"/>
                <a:sym typeface="Almarai"/>
              </a:rPr>
              <a:t>Réseaux sociaux (optionnel):</a:t>
            </a:r>
          </a:p>
          <a:p>
            <a:pPr algn="ctr">
              <a:lnSpc>
                <a:spcPts val="4416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13775" y="-4787359"/>
            <a:ext cx="8754599" cy="8754599"/>
          </a:xfrm>
          <a:custGeom>
            <a:avLst/>
            <a:gdLst/>
            <a:ahLst/>
            <a:cxnLst/>
            <a:rect l="l" t="t" r="r" b="b"/>
            <a:pathLst>
              <a:path w="8754599" h="8754599">
                <a:moveTo>
                  <a:pt x="0" y="0"/>
                </a:moveTo>
                <a:lnTo>
                  <a:pt x="8754599" y="0"/>
                </a:lnTo>
                <a:lnTo>
                  <a:pt x="8754599" y="8754598"/>
                </a:lnTo>
                <a:lnTo>
                  <a:pt x="0" y="8754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763958" y="-781916"/>
            <a:ext cx="1683983" cy="2405689"/>
            <a:chOff x="0" y="0"/>
            <a:chExt cx="4445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01730" r="-201730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796106" y="7929818"/>
            <a:ext cx="1683983" cy="2405689"/>
            <a:chOff x="0" y="0"/>
            <a:chExt cx="4445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01730" r="-201730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 rot="5400000">
            <a:off x="14472073" y="781782"/>
            <a:ext cx="841991" cy="84199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26211" r="-126211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 rot="-5400000">
            <a:off x="1028700" y="5585602"/>
            <a:ext cx="841991" cy="84199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26211" r="-126211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17259300" y="2066886"/>
            <a:ext cx="5754080" cy="8220114"/>
            <a:chOff x="0" y="0"/>
            <a:chExt cx="4445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01730" r="-201730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01730" r="-201730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0" y="865584"/>
            <a:ext cx="8736164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>
                <a:solidFill>
                  <a:srgbClr val="17E3B2"/>
                </a:solidFill>
                <a:latin typeface="Almarai Bold"/>
                <a:ea typeface="Almarai Bold"/>
                <a:cs typeface="Almarai Bold"/>
                <a:sym typeface="Almarai Bold"/>
              </a:rPr>
              <a:t>RÉSUMÉ DU PROJET</a:t>
            </a:r>
          </a:p>
        </p:txBody>
      </p:sp>
      <p:grpSp>
        <p:nvGrpSpPr>
          <p:cNvPr id="16" name="Group 16"/>
          <p:cNvGrpSpPr/>
          <p:nvPr/>
        </p:nvGrpSpPr>
        <p:grpSpPr>
          <a:xfrm rot="5400000">
            <a:off x="183694" y="620221"/>
            <a:ext cx="1224824" cy="1224824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 cstate="print"/>
              <a:stretch>
                <a:fillRect l="-126211" r="-126211"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 rot="5400000">
            <a:off x="971035" y="2312438"/>
            <a:ext cx="518653" cy="403322"/>
            <a:chOff x="0" y="0"/>
            <a:chExt cx="812800" cy="63206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632061"/>
            </a:xfrm>
            <a:custGeom>
              <a:avLst/>
              <a:gdLst/>
              <a:ahLst/>
              <a:cxnLst/>
              <a:rect l="l" t="t" r="r" b="b"/>
              <a:pathLst>
                <a:path w="812800" h="632061">
                  <a:moveTo>
                    <a:pt x="406400" y="0"/>
                  </a:moveTo>
                  <a:lnTo>
                    <a:pt x="812800" y="632061"/>
                  </a:lnTo>
                  <a:lnTo>
                    <a:pt x="0" y="6320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127000" y="245832"/>
              <a:ext cx="558800" cy="3410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67983" y="751284"/>
            <a:ext cx="1456246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5000" b="1">
                <a:solidFill>
                  <a:srgbClr val="17E3B2"/>
                </a:solidFill>
                <a:latin typeface="Almarai Bold"/>
                <a:ea typeface="Almarai Bold"/>
                <a:cs typeface="Almarai Bold"/>
                <a:sym typeface="Almarai Bold"/>
              </a:rPr>
              <a:t>02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746150" y="2283348"/>
            <a:ext cx="14302820" cy="1719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PRÉSENTEZ BRIÈVEMENT VOTRE PROJET EN SOULIGNANT LA PROBLÉMATIQUE ADRESSÉE, LA SOLUTION APPORTÉE ET L’IMPACT ATTENDU. VEILLEZ À ÊTRE CLAIR, CONCIS ET PERCUTANT.</a:t>
            </a:r>
          </a:p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13775" y="-4787359"/>
            <a:ext cx="8754599" cy="8754599"/>
          </a:xfrm>
          <a:custGeom>
            <a:avLst/>
            <a:gdLst/>
            <a:ahLst/>
            <a:cxnLst/>
            <a:rect l="l" t="t" r="r" b="b"/>
            <a:pathLst>
              <a:path w="8754599" h="8754599">
                <a:moveTo>
                  <a:pt x="0" y="0"/>
                </a:moveTo>
                <a:lnTo>
                  <a:pt x="8754599" y="0"/>
                </a:lnTo>
                <a:lnTo>
                  <a:pt x="8754599" y="8754598"/>
                </a:lnTo>
                <a:lnTo>
                  <a:pt x="0" y="8754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763958" y="-781916"/>
            <a:ext cx="1683983" cy="2405689"/>
            <a:chOff x="0" y="0"/>
            <a:chExt cx="4445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01730" r="-201730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796106" y="7929818"/>
            <a:ext cx="1683983" cy="2405689"/>
            <a:chOff x="0" y="0"/>
            <a:chExt cx="4445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01730" r="-201730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 rot="5400000">
            <a:off x="14472073" y="781782"/>
            <a:ext cx="841991" cy="84199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26211" r="-126211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 rot="-5400000">
            <a:off x="1028700" y="5585602"/>
            <a:ext cx="841991" cy="84199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26211" r="-126211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17259300" y="2066886"/>
            <a:ext cx="5754080" cy="8220114"/>
            <a:chOff x="0" y="0"/>
            <a:chExt cx="4445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01730" r="-201730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01730" r="-201730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5400000">
            <a:off x="971035" y="2312438"/>
            <a:ext cx="518653" cy="403322"/>
            <a:chOff x="0" y="0"/>
            <a:chExt cx="812800" cy="63206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632061"/>
            </a:xfrm>
            <a:custGeom>
              <a:avLst/>
              <a:gdLst/>
              <a:ahLst/>
              <a:cxnLst/>
              <a:rect l="l" t="t" r="r" b="b"/>
              <a:pathLst>
                <a:path w="812800" h="632061">
                  <a:moveTo>
                    <a:pt x="406400" y="0"/>
                  </a:moveTo>
                  <a:lnTo>
                    <a:pt x="812800" y="632061"/>
                  </a:lnTo>
                  <a:lnTo>
                    <a:pt x="0" y="6320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27000" y="245832"/>
              <a:ext cx="558800" cy="3410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746150" y="2276927"/>
            <a:ext cx="15887163" cy="423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PRÉSENTATION DES MEMBRES : NOM, PRÉNOM ET PROFIL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62955" y="865584"/>
            <a:ext cx="2873442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>
                <a:solidFill>
                  <a:srgbClr val="17E3B2"/>
                </a:solidFill>
                <a:latin typeface="Almarai Bold"/>
                <a:ea typeface="Almarai Bold"/>
                <a:cs typeface="Almarai Bold"/>
                <a:sym typeface="Almarai Bold"/>
              </a:rPr>
              <a:t>L'ÉQUIPE</a:t>
            </a:r>
          </a:p>
        </p:txBody>
      </p:sp>
      <p:grpSp>
        <p:nvGrpSpPr>
          <p:cNvPr id="20" name="Group 20"/>
          <p:cNvGrpSpPr/>
          <p:nvPr/>
        </p:nvGrpSpPr>
        <p:grpSpPr>
          <a:xfrm rot="5400000">
            <a:off x="183694" y="620221"/>
            <a:ext cx="1224824" cy="1224824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 cstate="print"/>
              <a:stretch>
                <a:fillRect l="-126211" r="-126211"/>
              </a:stretch>
            </a:blipFill>
          </p:spPr>
        </p:sp>
      </p:grpSp>
      <p:sp>
        <p:nvSpPr>
          <p:cNvPr id="22" name="TextBox 22"/>
          <p:cNvSpPr txBox="1"/>
          <p:nvPr/>
        </p:nvSpPr>
        <p:spPr>
          <a:xfrm>
            <a:off x="67983" y="751284"/>
            <a:ext cx="1456246" cy="80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5000" b="1" dirty="0">
                <a:solidFill>
                  <a:srgbClr val="17E3B2"/>
                </a:solidFill>
                <a:latin typeface="Almarai"/>
                <a:ea typeface="Almarai"/>
                <a:cs typeface="Almarai"/>
                <a:sym typeface="Almarai"/>
              </a:rPr>
              <a:t>03</a:t>
            </a:r>
          </a:p>
        </p:txBody>
      </p:sp>
      <p:grpSp>
        <p:nvGrpSpPr>
          <p:cNvPr id="23" name="Group 23"/>
          <p:cNvGrpSpPr/>
          <p:nvPr/>
        </p:nvGrpSpPr>
        <p:grpSpPr>
          <a:xfrm rot="5400000">
            <a:off x="971035" y="2915560"/>
            <a:ext cx="518653" cy="403322"/>
            <a:chOff x="0" y="0"/>
            <a:chExt cx="812800" cy="6320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632061"/>
            </a:xfrm>
            <a:custGeom>
              <a:avLst/>
              <a:gdLst/>
              <a:ahLst/>
              <a:cxnLst/>
              <a:rect l="l" t="t" r="r" b="b"/>
              <a:pathLst>
                <a:path w="812800" h="632061">
                  <a:moveTo>
                    <a:pt x="406400" y="0"/>
                  </a:moveTo>
                  <a:lnTo>
                    <a:pt x="812800" y="632061"/>
                  </a:lnTo>
                  <a:lnTo>
                    <a:pt x="0" y="6320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27000" y="245832"/>
              <a:ext cx="558800" cy="3410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746150" y="2880048"/>
            <a:ext cx="15887163" cy="423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COMPÉTENCES SPÉCIFIQUES ET RÔLE AU SEIN DU PROJET.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13775" y="-4787359"/>
            <a:ext cx="8754599" cy="8754599"/>
          </a:xfrm>
          <a:custGeom>
            <a:avLst/>
            <a:gdLst/>
            <a:ahLst/>
            <a:cxnLst/>
            <a:rect l="l" t="t" r="r" b="b"/>
            <a:pathLst>
              <a:path w="8754599" h="8754599">
                <a:moveTo>
                  <a:pt x="0" y="0"/>
                </a:moveTo>
                <a:lnTo>
                  <a:pt x="8754599" y="0"/>
                </a:lnTo>
                <a:lnTo>
                  <a:pt x="8754599" y="8754598"/>
                </a:lnTo>
                <a:lnTo>
                  <a:pt x="0" y="8754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763958" y="-781916"/>
            <a:ext cx="1683983" cy="2405689"/>
            <a:chOff x="0" y="0"/>
            <a:chExt cx="4445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01730" r="-201730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796106" y="7929818"/>
            <a:ext cx="1683983" cy="2405689"/>
            <a:chOff x="0" y="0"/>
            <a:chExt cx="4445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01730" r="-201730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 rot="5400000">
            <a:off x="14472073" y="781782"/>
            <a:ext cx="841991" cy="84199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26211" r="-126211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 rot="-5400000">
            <a:off x="1028700" y="5585602"/>
            <a:ext cx="841991" cy="84199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26211" r="-126211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17259300" y="2066886"/>
            <a:ext cx="5754080" cy="8220114"/>
            <a:chOff x="0" y="0"/>
            <a:chExt cx="4445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01730" r="-201730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-4957974" y="-1792521"/>
            <a:ext cx="5754080" cy="8220114"/>
            <a:chOff x="0" y="0"/>
            <a:chExt cx="4445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01730" r="-201730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5400000">
            <a:off x="971035" y="2312438"/>
            <a:ext cx="518653" cy="403322"/>
            <a:chOff x="0" y="0"/>
            <a:chExt cx="812800" cy="63206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632061"/>
            </a:xfrm>
            <a:custGeom>
              <a:avLst/>
              <a:gdLst/>
              <a:ahLst/>
              <a:cxnLst/>
              <a:rect l="l" t="t" r="r" b="b"/>
              <a:pathLst>
                <a:path w="812800" h="632061">
                  <a:moveTo>
                    <a:pt x="406400" y="0"/>
                  </a:moveTo>
                  <a:lnTo>
                    <a:pt x="812800" y="632061"/>
                  </a:lnTo>
                  <a:lnTo>
                    <a:pt x="0" y="6320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27000" y="245832"/>
              <a:ext cx="558800" cy="3410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746150" y="2276927"/>
            <a:ext cx="15887163" cy="423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QUEL EST LE PROBLÈME IDENTIFIÉ 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46150" y="2880048"/>
            <a:ext cx="16266512" cy="423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PRÉSENTEZ DES DONNÉES CHIFFRÉES OU DES ÉTUDES DE CAS POUR ILLUSTRER LE PROBLÈME.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746150" y="3772590"/>
            <a:ext cx="15887163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AJOUTEZ DES VISUELS (GRAPHIQUES, INFOGRAPHIES) POUR RENDRE LA PROBLÉMATIQUE PLUS CONCRÈTE.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62955" y="865584"/>
            <a:ext cx="7536412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>
                <a:solidFill>
                  <a:srgbClr val="17E3B2"/>
                </a:solidFill>
                <a:latin typeface="Almarai Bold"/>
                <a:ea typeface="Almarai Bold"/>
                <a:cs typeface="Almarai Bold"/>
                <a:sym typeface="Almarai Bold"/>
              </a:rPr>
              <a:t>PROBLÉMATIQUE CIBLÉE</a:t>
            </a:r>
          </a:p>
        </p:txBody>
      </p:sp>
      <p:grpSp>
        <p:nvGrpSpPr>
          <p:cNvPr id="22" name="Group 22"/>
          <p:cNvGrpSpPr/>
          <p:nvPr/>
        </p:nvGrpSpPr>
        <p:grpSpPr>
          <a:xfrm rot="5400000">
            <a:off x="183694" y="620221"/>
            <a:ext cx="1224824" cy="1224824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 cstate="print"/>
              <a:stretch>
                <a:fillRect l="-126211" r="-126211"/>
              </a:stretch>
            </a:blipFill>
          </p:spPr>
        </p:sp>
      </p:grpSp>
      <p:sp>
        <p:nvSpPr>
          <p:cNvPr id="24" name="TextBox 24"/>
          <p:cNvSpPr txBox="1"/>
          <p:nvPr/>
        </p:nvSpPr>
        <p:spPr>
          <a:xfrm>
            <a:off x="67983" y="751284"/>
            <a:ext cx="1456246" cy="80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5000" b="1" dirty="0">
                <a:solidFill>
                  <a:srgbClr val="17E3B2"/>
                </a:solidFill>
                <a:latin typeface="Almarai"/>
                <a:ea typeface="Almarai"/>
                <a:cs typeface="Almarai"/>
                <a:sym typeface="Almarai"/>
              </a:rPr>
              <a:t>04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13775" y="-4787359"/>
            <a:ext cx="8754599" cy="8754599"/>
          </a:xfrm>
          <a:custGeom>
            <a:avLst/>
            <a:gdLst/>
            <a:ahLst/>
            <a:cxnLst/>
            <a:rect l="l" t="t" r="r" b="b"/>
            <a:pathLst>
              <a:path w="8754599" h="8754599">
                <a:moveTo>
                  <a:pt x="0" y="0"/>
                </a:moveTo>
                <a:lnTo>
                  <a:pt x="8754599" y="0"/>
                </a:lnTo>
                <a:lnTo>
                  <a:pt x="8754599" y="8754598"/>
                </a:lnTo>
                <a:lnTo>
                  <a:pt x="0" y="8754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763958" y="-781916"/>
            <a:ext cx="1683983" cy="2405689"/>
            <a:chOff x="0" y="0"/>
            <a:chExt cx="4445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01730" r="-201730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796106" y="7929818"/>
            <a:ext cx="1683983" cy="2405689"/>
            <a:chOff x="0" y="0"/>
            <a:chExt cx="4445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01730" r="-201730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 rot="5400000">
            <a:off x="14472073" y="781782"/>
            <a:ext cx="841991" cy="84199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26211" r="-126211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 rot="-5400000">
            <a:off x="1028700" y="5585602"/>
            <a:ext cx="841991" cy="84199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26211" r="-126211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17259300" y="2066886"/>
            <a:ext cx="5754080" cy="8220114"/>
            <a:chOff x="0" y="0"/>
            <a:chExt cx="4445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01730" r="-201730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01730" r="-201730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5400000">
            <a:off x="971035" y="2312438"/>
            <a:ext cx="518653" cy="403322"/>
            <a:chOff x="0" y="0"/>
            <a:chExt cx="812800" cy="63206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632061"/>
            </a:xfrm>
            <a:custGeom>
              <a:avLst/>
              <a:gdLst/>
              <a:ahLst/>
              <a:cxnLst/>
              <a:rect l="l" t="t" r="r" b="b"/>
              <a:pathLst>
                <a:path w="812800" h="632061">
                  <a:moveTo>
                    <a:pt x="406400" y="0"/>
                  </a:moveTo>
                  <a:lnTo>
                    <a:pt x="812800" y="632061"/>
                  </a:lnTo>
                  <a:lnTo>
                    <a:pt x="0" y="6320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27000" y="245832"/>
              <a:ext cx="558800" cy="3410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746150" y="2276927"/>
            <a:ext cx="15887163" cy="423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DESCRIPTION CONCISE ET CLAIRE DE LA SOLUTION PROPOSÉE 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46150" y="3264669"/>
            <a:ext cx="15887163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PRÉSENTEZ BRIÈVEMENT LA SOLUTION, EN METTANT EN ÉVIDENCE SON ORIGINALITÉ ET SON EFFICACITÉ.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62955" y="865584"/>
            <a:ext cx="7260744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>
                <a:solidFill>
                  <a:srgbClr val="17E3B2"/>
                </a:solidFill>
                <a:latin typeface="Almarai Bold"/>
                <a:ea typeface="Almarai Bold"/>
                <a:cs typeface="Almarai Bold"/>
                <a:sym typeface="Almarai Bold"/>
              </a:rPr>
              <a:t>LA SOLUTION PROPOSÉE</a:t>
            </a:r>
          </a:p>
        </p:txBody>
      </p:sp>
      <p:grpSp>
        <p:nvGrpSpPr>
          <p:cNvPr id="21" name="Group 21"/>
          <p:cNvGrpSpPr/>
          <p:nvPr/>
        </p:nvGrpSpPr>
        <p:grpSpPr>
          <a:xfrm rot="5400000">
            <a:off x="183694" y="620221"/>
            <a:ext cx="1224824" cy="1224824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 cstate="print"/>
              <a:stretch>
                <a:fillRect l="-126211" r="-126211"/>
              </a:stretch>
            </a:blipFill>
          </p:spPr>
        </p:sp>
      </p:grpSp>
      <p:sp>
        <p:nvSpPr>
          <p:cNvPr id="23" name="TextBox 23"/>
          <p:cNvSpPr txBox="1"/>
          <p:nvPr/>
        </p:nvSpPr>
        <p:spPr>
          <a:xfrm>
            <a:off x="67983" y="751284"/>
            <a:ext cx="1456246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5000" b="1">
                <a:solidFill>
                  <a:srgbClr val="17E3B2"/>
                </a:solidFill>
                <a:latin typeface="Almarai Bold"/>
                <a:ea typeface="Almarai Bold"/>
                <a:cs typeface="Almarai Bold"/>
                <a:sym typeface="Almarai Bold"/>
              </a:rPr>
              <a:t>05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13775" y="-4787359"/>
            <a:ext cx="8754599" cy="8754599"/>
          </a:xfrm>
          <a:custGeom>
            <a:avLst/>
            <a:gdLst/>
            <a:ahLst/>
            <a:cxnLst/>
            <a:rect l="l" t="t" r="r" b="b"/>
            <a:pathLst>
              <a:path w="8754599" h="8754599">
                <a:moveTo>
                  <a:pt x="0" y="0"/>
                </a:moveTo>
                <a:lnTo>
                  <a:pt x="8754599" y="0"/>
                </a:lnTo>
                <a:lnTo>
                  <a:pt x="8754599" y="8754598"/>
                </a:lnTo>
                <a:lnTo>
                  <a:pt x="0" y="8754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763958" y="-781916"/>
            <a:ext cx="1683983" cy="2405689"/>
            <a:chOff x="0" y="0"/>
            <a:chExt cx="4445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01730" r="-201730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796106" y="7929818"/>
            <a:ext cx="1683983" cy="2405689"/>
            <a:chOff x="0" y="0"/>
            <a:chExt cx="4445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01730" r="-201730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 rot="5400000">
            <a:off x="14472073" y="781782"/>
            <a:ext cx="841991" cy="84199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26211" r="-126211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 rot="-5400000">
            <a:off x="1028700" y="5585602"/>
            <a:ext cx="841991" cy="84199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26211" r="-126211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17259300" y="2066886"/>
            <a:ext cx="5754080" cy="8220114"/>
            <a:chOff x="0" y="0"/>
            <a:chExt cx="4445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01730" r="-201730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01730" r="-201730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5400000">
            <a:off x="971035" y="2312438"/>
            <a:ext cx="518653" cy="403322"/>
            <a:chOff x="0" y="0"/>
            <a:chExt cx="812800" cy="63206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632061"/>
            </a:xfrm>
            <a:custGeom>
              <a:avLst/>
              <a:gdLst/>
              <a:ahLst/>
              <a:cxnLst/>
              <a:rect l="l" t="t" r="r" b="b"/>
              <a:pathLst>
                <a:path w="812800" h="632061">
                  <a:moveTo>
                    <a:pt x="406400" y="0"/>
                  </a:moveTo>
                  <a:lnTo>
                    <a:pt x="812800" y="632061"/>
                  </a:lnTo>
                  <a:lnTo>
                    <a:pt x="0" y="6320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27000" y="245832"/>
              <a:ext cx="558800" cy="3410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746150" y="2276927"/>
            <a:ext cx="15887163" cy="423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METTEZ ICI LE LIEN VERS VOTRE PROTOTYPE/SERVICE 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46150" y="3264669"/>
            <a:ext cx="15887163" cy="2195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UN LIEN VERS UNE VIDÉO EXPLICATIVE DE 4 MINUTES MAXIMUM POUR LES PROTOTYPES MATÉRIELS.</a:t>
            </a: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UN LIEN APK POUR LES APPLICATIONS (ANDROID/IOS).</a:t>
            </a:r>
          </a:p>
          <a:p>
            <a:pPr marL="539749" lvl="1" indent="-269875" algn="l">
              <a:lnSpc>
                <a:spcPts val="3449"/>
              </a:lnSpc>
              <a:spcBef>
                <a:spcPct val="0"/>
              </a:spcBef>
              <a:buFont typeface="Arial"/>
              <a:buChar char="•"/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UN LIEN VERS LE SITE WEB DU PROJET.</a:t>
            </a:r>
          </a:p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1362955" y="865584"/>
            <a:ext cx="14862382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>
                <a:solidFill>
                  <a:srgbClr val="17E3B2"/>
                </a:solidFill>
                <a:latin typeface="Almarai Bold"/>
                <a:ea typeface="Almarai Bold"/>
                <a:cs typeface="Almarai Bold"/>
                <a:sym typeface="Almarai Bold"/>
              </a:rPr>
              <a:t>PRÉSENTATION DU PROTOTYPE (PRODUIT/SERVICE)</a:t>
            </a:r>
          </a:p>
        </p:txBody>
      </p:sp>
      <p:grpSp>
        <p:nvGrpSpPr>
          <p:cNvPr id="21" name="Group 21"/>
          <p:cNvGrpSpPr/>
          <p:nvPr/>
        </p:nvGrpSpPr>
        <p:grpSpPr>
          <a:xfrm rot="5400000">
            <a:off x="183694" y="620221"/>
            <a:ext cx="1224824" cy="1224824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 cstate="print"/>
              <a:stretch>
                <a:fillRect l="-126211" r="-126211"/>
              </a:stretch>
            </a:blipFill>
          </p:spPr>
        </p:sp>
      </p:grpSp>
      <p:sp>
        <p:nvSpPr>
          <p:cNvPr id="23" name="TextBox 23"/>
          <p:cNvSpPr txBox="1"/>
          <p:nvPr/>
        </p:nvSpPr>
        <p:spPr>
          <a:xfrm>
            <a:off x="67983" y="751284"/>
            <a:ext cx="1456246" cy="80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5000" b="1" dirty="0">
                <a:solidFill>
                  <a:srgbClr val="17E3B2"/>
                </a:solidFill>
                <a:latin typeface="Almarai"/>
                <a:ea typeface="Almarai"/>
                <a:cs typeface="Almarai"/>
                <a:sym typeface="Almarai"/>
              </a:rPr>
              <a:t>06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13775" y="-4787359"/>
            <a:ext cx="8754599" cy="8754599"/>
          </a:xfrm>
          <a:custGeom>
            <a:avLst/>
            <a:gdLst/>
            <a:ahLst/>
            <a:cxnLst/>
            <a:rect l="l" t="t" r="r" b="b"/>
            <a:pathLst>
              <a:path w="8754599" h="8754599">
                <a:moveTo>
                  <a:pt x="0" y="0"/>
                </a:moveTo>
                <a:lnTo>
                  <a:pt x="8754599" y="0"/>
                </a:lnTo>
                <a:lnTo>
                  <a:pt x="8754599" y="8754598"/>
                </a:lnTo>
                <a:lnTo>
                  <a:pt x="0" y="8754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763958" y="-781916"/>
            <a:ext cx="1683983" cy="2405689"/>
            <a:chOff x="0" y="0"/>
            <a:chExt cx="4445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01730" r="-201730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796106" y="7929818"/>
            <a:ext cx="1683983" cy="2405689"/>
            <a:chOff x="0" y="0"/>
            <a:chExt cx="4445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201730" r="-201730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 rot="5400000">
            <a:off x="14472073" y="781782"/>
            <a:ext cx="841991" cy="84199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26211" r="-126211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 rot="-5400000">
            <a:off x="1028700" y="5585602"/>
            <a:ext cx="841991" cy="84199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26211" r="-126211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17259300" y="2066886"/>
            <a:ext cx="5754080" cy="8220114"/>
            <a:chOff x="0" y="0"/>
            <a:chExt cx="4445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01730" r="-201730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01730" r="-201730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5400000">
            <a:off x="971035" y="2312438"/>
            <a:ext cx="518653" cy="403322"/>
            <a:chOff x="0" y="0"/>
            <a:chExt cx="812800" cy="63206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632061"/>
            </a:xfrm>
            <a:custGeom>
              <a:avLst/>
              <a:gdLst/>
              <a:ahLst/>
              <a:cxnLst/>
              <a:rect l="l" t="t" r="r" b="b"/>
              <a:pathLst>
                <a:path w="812800" h="632061">
                  <a:moveTo>
                    <a:pt x="406400" y="0"/>
                  </a:moveTo>
                  <a:lnTo>
                    <a:pt x="812800" y="632061"/>
                  </a:lnTo>
                  <a:lnTo>
                    <a:pt x="0" y="6320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27000" y="245832"/>
              <a:ext cx="558800" cy="3410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746150" y="2276927"/>
            <a:ext cx="15887163" cy="2624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STATUT DE LA PROPRIÉTÉ INTELLECTUELLE</a:t>
            </a: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BREVETS DÉPOSÉS OU EN COURS</a:t>
            </a: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MARQUES OU DESIGNS ENREGISTRÉS</a:t>
            </a: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b="1">
                <a:solidFill>
                  <a:srgbClr val="FFFBFB"/>
                </a:solidFill>
                <a:latin typeface="Almarai Bold"/>
                <a:ea typeface="Almarai Bold"/>
                <a:cs typeface="Almarai Bold"/>
                <a:sym typeface="Almarai Bold"/>
              </a:rPr>
              <a:t>DROITS D'AUTEUR OU LICENCES</a:t>
            </a:r>
          </a:p>
          <a:p>
            <a:pPr algn="l">
              <a:lnSpc>
                <a:spcPts val="3449"/>
              </a:lnSpc>
            </a:pPr>
            <a:endParaRPr/>
          </a:p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1362955" y="865584"/>
            <a:ext cx="13250820" cy="1409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>
                <a:solidFill>
                  <a:srgbClr val="17E3B2"/>
                </a:solidFill>
                <a:latin typeface="Almarai Bold"/>
                <a:ea typeface="Almarai Bold"/>
                <a:cs typeface="Almarai Bold"/>
                <a:sym typeface="Almarai Bold"/>
              </a:rPr>
              <a:t>BREVETS, MARQUES ET DROITS DE PROPRIÉTÉ INTELLECTUELLE</a:t>
            </a:r>
          </a:p>
        </p:txBody>
      </p:sp>
      <p:grpSp>
        <p:nvGrpSpPr>
          <p:cNvPr id="20" name="Group 20"/>
          <p:cNvGrpSpPr/>
          <p:nvPr/>
        </p:nvGrpSpPr>
        <p:grpSpPr>
          <a:xfrm rot="5400000">
            <a:off x="183694" y="620221"/>
            <a:ext cx="1224824" cy="1224824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 cstate="print"/>
              <a:stretch>
                <a:fillRect l="-126211" r="-126211"/>
              </a:stretch>
            </a:blipFill>
          </p:spPr>
        </p:sp>
      </p:grpSp>
      <p:sp>
        <p:nvSpPr>
          <p:cNvPr id="22" name="TextBox 22"/>
          <p:cNvSpPr txBox="1"/>
          <p:nvPr/>
        </p:nvSpPr>
        <p:spPr>
          <a:xfrm>
            <a:off x="67983" y="751284"/>
            <a:ext cx="1456246" cy="80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5000" b="1" dirty="0">
                <a:solidFill>
                  <a:srgbClr val="17E3B2"/>
                </a:solidFill>
                <a:latin typeface="Almarai"/>
                <a:ea typeface="Almarai"/>
                <a:cs typeface="Almarai"/>
                <a:sym typeface="Almarai"/>
              </a:rPr>
              <a:t>07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453</Words>
  <Application>Microsoft Office PowerPoint</Application>
  <PresentationFormat>Personnalisé</PresentationFormat>
  <Paragraphs>76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Almarai Bold</vt:lpstr>
      <vt:lpstr>Arial</vt:lpstr>
      <vt:lpstr>Arimo</vt:lpstr>
      <vt:lpstr>Calibri</vt:lpstr>
      <vt:lpstr>Almarai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Copie de Blue Professional Business Project Presentation</dc:title>
  <dc:creator>ROG</dc:creator>
  <cp:lastModifiedBy>SOULIMANE Sofiane</cp:lastModifiedBy>
  <cp:revision>3</cp:revision>
  <dcterms:created xsi:type="dcterms:W3CDTF">2006-08-16T00:00:00Z</dcterms:created>
  <dcterms:modified xsi:type="dcterms:W3CDTF">2025-05-10T09:01:36Z</dcterms:modified>
  <dc:identifier>DAGbdmUyKf0</dc:identifier>
</cp:coreProperties>
</file>