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420" r:id="rId2"/>
    <p:sldId id="422" r:id="rId3"/>
  </p:sldIdLst>
  <p:sldSz cx="11522075" cy="756126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520700" indent="-63500" algn="l" rtl="0" fontAlgn="base">
      <a:spcBef>
        <a:spcPct val="0"/>
      </a:spcBef>
      <a:spcAft>
        <a:spcPct val="0"/>
      </a:spcAft>
      <a:defRPr kern="1200">
        <a:solidFill>
          <a:schemeClr val="tx1"/>
        </a:solidFill>
        <a:latin typeface="Arial" charset="0"/>
        <a:ea typeface="+mn-ea"/>
        <a:cs typeface="Arial" charset="0"/>
      </a:defRPr>
    </a:lvl2pPr>
    <a:lvl3pPr marL="1042988" indent="-128588" algn="l" rtl="0" fontAlgn="base">
      <a:spcBef>
        <a:spcPct val="0"/>
      </a:spcBef>
      <a:spcAft>
        <a:spcPct val="0"/>
      </a:spcAft>
      <a:defRPr kern="1200">
        <a:solidFill>
          <a:schemeClr val="tx1"/>
        </a:solidFill>
        <a:latin typeface="Arial" charset="0"/>
        <a:ea typeface="+mn-ea"/>
        <a:cs typeface="Arial" charset="0"/>
      </a:defRPr>
    </a:lvl3pPr>
    <a:lvl4pPr marL="1563688" indent="-192088" algn="l" rtl="0" fontAlgn="base">
      <a:spcBef>
        <a:spcPct val="0"/>
      </a:spcBef>
      <a:spcAft>
        <a:spcPct val="0"/>
      </a:spcAft>
      <a:defRPr kern="1200">
        <a:solidFill>
          <a:schemeClr val="tx1"/>
        </a:solidFill>
        <a:latin typeface="Arial" charset="0"/>
        <a:ea typeface="+mn-ea"/>
        <a:cs typeface="Arial" charset="0"/>
      </a:defRPr>
    </a:lvl4pPr>
    <a:lvl5pPr marL="2085975" indent="-2571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CCFF"/>
    <a:srgbClr val="33CCFF"/>
    <a:srgbClr val="0000FF"/>
    <a:srgbClr val="CCECFF"/>
    <a:srgbClr val="FFCC00"/>
    <a:srgbClr val="0099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60" autoAdjust="0"/>
    <p:restoredTop sz="94660"/>
  </p:normalViewPr>
  <p:slideViewPr>
    <p:cSldViewPr>
      <p:cViewPr>
        <p:scale>
          <a:sx n="100" d="100"/>
          <a:sy n="100" d="100"/>
        </p:scale>
        <p:origin x="-714" y="-114"/>
      </p:cViewPr>
      <p:guideLst>
        <p:guide orient="horz" pos="2382"/>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7C2AFAC-5ECA-4432-A62D-873F9276DE65}" type="datetimeFigureOut">
              <a:rPr lang="fr-FR"/>
              <a:pPr>
                <a:defRPr/>
              </a:pPr>
              <a:t>29/09/2021</a:t>
            </a:fld>
            <a:endParaRPr lang="fr-FR"/>
          </a:p>
        </p:txBody>
      </p:sp>
      <p:sp>
        <p:nvSpPr>
          <p:cNvPr id="4" name="Espace réservé de l'image des diapositives 3"/>
          <p:cNvSpPr>
            <a:spLocks noGrp="1" noRot="1" noChangeAspect="1"/>
          </p:cNvSpPr>
          <p:nvPr>
            <p:ph type="sldImg" idx="2"/>
          </p:nvPr>
        </p:nvSpPr>
        <p:spPr>
          <a:xfrm>
            <a:off x="817563" y="685800"/>
            <a:ext cx="5222875"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351F1D5-1A2B-476B-A135-B605140E4B80}" type="slidenum">
              <a:rPr lang="fr-FR"/>
              <a:pPr>
                <a:defRPr/>
              </a:pPr>
              <a:t>‹N°›</a:t>
            </a:fld>
            <a:endParaRPr lang="fr-FR"/>
          </a:p>
        </p:txBody>
      </p:sp>
    </p:spTree>
    <p:extLst>
      <p:ext uri="{BB962C8B-B14F-4D97-AF65-F5344CB8AC3E}">
        <p14:creationId xmlns:p14="http://schemas.microsoft.com/office/powerpoint/2010/main" val="3696644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0700" algn="l" rtl="0" eaLnBrk="0" fontAlgn="base" hangingPunct="0">
      <a:spcBef>
        <a:spcPct val="30000"/>
      </a:spcBef>
      <a:spcAft>
        <a:spcPct val="0"/>
      </a:spcAft>
      <a:defRPr sz="1400" kern="1200">
        <a:solidFill>
          <a:schemeClr val="tx1"/>
        </a:solidFill>
        <a:latin typeface="+mn-lt"/>
        <a:ea typeface="+mn-ea"/>
        <a:cs typeface="+mn-cs"/>
      </a:defRPr>
    </a:lvl2pPr>
    <a:lvl3pPr marL="1042988" algn="l" rtl="0" eaLnBrk="0" fontAlgn="base" hangingPunct="0">
      <a:spcBef>
        <a:spcPct val="30000"/>
      </a:spcBef>
      <a:spcAft>
        <a:spcPct val="0"/>
      </a:spcAft>
      <a:defRPr sz="1400" kern="1200">
        <a:solidFill>
          <a:schemeClr val="tx1"/>
        </a:solidFill>
        <a:latin typeface="+mn-lt"/>
        <a:ea typeface="+mn-ea"/>
        <a:cs typeface="+mn-cs"/>
      </a:defRPr>
    </a:lvl3pPr>
    <a:lvl4pPr marL="1563688" algn="l" rtl="0" eaLnBrk="0" fontAlgn="base" hangingPunct="0">
      <a:spcBef>
        <a:spcPct val="30000"/>
      </a:spcBef>
      <a:spcAft>
        <a:spcPct val="0"/>
      </a:spcAft>
      <a:defRPr sz="1400" kern="1200">
        <a:solidFill>
          <a:schemeClr val="tx1"/>
        </a:solidFill>
        <a:latin typeface="+mn-lt"/>
        <a:ea typeface="+mn-ea"/>
        <a:cs typeface="+mn-cs"/>
      </a:defRPr>
    </a:lvl4pPr>
    <a:lvl5pPr marL="2085975" algn="l" rtl="0" eaLnBrk="0" fontAlgn="base" hangingPunct="0">
      <a:spcBef>
        <a:spcPct val="30000"/>
      </a:spcBef>
      <a:spcAft>
        <a:spcPct val="0"/>
      </a:spcAft>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Reserve de chasse à voir </a:t>
            </a:r>
            <a:r>
              <a:rPr lang="fr-FR" dirty="0" err="1" smtClean="0"/>
              <a:t>mehiaoui</a:t>
            </a:r>
            <a:r>
              <a:rPr lang="fr-FR" dirty="0" smtClean="0"/>
              <a:t> </a:t>
            </a:r>
          </a:p>
        </p:txBody>
      </p:sp>
      <p:sp>
        <p:nvSpPr>
          <p:cNvPr id="51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8DE3534-B677-4F8C-BD67-1ED62183080F}" type="slidenum">
              <a:rPr lang="fr-FR" smtClean="0"/>
              <a:pPr>
                <a:defRPr/>
              </a:pPr>
              <a:t>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FICHE D’INSCRIPTION : </a:t>
            </a:r>
          </a:p>
          <a:p>
            <a:pPr eaLnBrk="1" hangingPunct="1">
              <a:spcBef>
                <a:spcPct val="0"/>
              </a:spcBef>
            </a:pPr>
            <a:r>
              <a:rPr lang="fr-FR" dirty="0" smtClean="0"/>
              <a:t>Nom : …………………………………………. </a:t>
            </a:r>
          </a:p>
          <a:p>
            <a:pPr eaLnBrk="1" hangingPunct="1">
              <a:spcBef>
                <a:spcPct val="0"/>
              </a:spcBef>
            </a:pPr>
            <a:r>
              <a:rPr lang="fr-FR" dirty="0" smtClean="0"/>
              <a:t>Prénoms : ……………………………………… </a:t>
            </a:r>
          </a:p>
          <a:p>
            <a:pPr eaLnBrk="1" hangingPunct="1">
              <a:spcBef>
                <a:spcPct val="0"/>
              </a:spcBef>
            </a:pPr>
            <a:r>
              <a:rPr lang="fr-FR" dirty="0" smtClean="0"/>
              <a:t>Fonction : (Etudiant, enseignant, Autre) ……….. </a:t>
            </a:r>
          </a:p>
          <a:p>
            <a:pPr eaLnBrk="1" hangingPunct="1">
              <a:spcBef>
                <a:spcPct val="0"/>
              </a:spcBef>
            </a:pPr>
            <a:r>
              <a:rPr lang="fr-FR" dirty="0" smtClean="0"/>
              <a:t>Organisme Universitaire : …………………… </a:t>
            </a:r>
          </a:p>
          <a:p>
            <a:pPr eaLnBrk="1" hangingPunct="1">
              <a:spcBef>
                <a:spcPct val="0"/>
              </a:spcBef>
            </a:pPr>
            <a:r>
              <a:rPr lang="fr-FR" dirty="0" smtClean="0"/>
              <a:t>Nom  du  laboratoire  (qui  va  apparaitre  dans </a:t>
            </a:r>
          </a:p>
          <a:p>
            <a:pPr eaLnBrk="1" hangingPunct="1">
              <a:spcBef>
                <a:spcPct val="0"/>
              </a:spcBef>
            </a:pPr>
            <a:r>
              <a:rPr lang="fr-FR" dirty="0" smtClean="0"/>
              <a:t>l’attestation de participation) : ………………….  </a:t>
            </a:r>
          </a:p>
          <a:p>
            <a:pPr eaLnBrk="1" hangingPunct="1">
              <a:spcBef>
                <a:spcPct val="0"/>
              </a:spcBef>
            </a:pPr>
            <a:r>
              <a:rPr lang="fr-FR" dirty="0" smtClean="0"/>
              <a:t>Adresse email : ………………………………… </a:t>
            </a:r>
          </a:p>
          <a:p>
            <a:pPr eaLnBrk="1" hangingPunct="1">
              <a:spcBef>
                <a:spcPct val="0"/>
              </a:spcBef>
            </a:pPr>
            <a:r>
              <a:rPr lang="fr-FR" dirty="0" smtClean="0"/>
              <a:t>Titre de la communication : …………………... </a:t>
            </a:r>
          </a:p>
          <a:p>
            <a:pPr eaLnBrk="1" hangingPunct="1">
              <a:spcBef>
                <a:spcPct val="0"/>
              </a:spcBef>
            </a:pPr>
            <a:r>
              <a:rPr lang="fr-FR" dirty="0" smtClean="0"/>
              <a:t>Thème N° : ……………. </a:t>
            </a:r>
          </a:p>
          <a:p>
            <a:pPr eaLnBrk="1" hangingPunct="1">
              <a:spcBef>
                <a:spcPct val="0"/>
              </a:spcBef>
            </a:pPr>
            <a:r>
              <a:rPr lang="fr-FR" dirty="0" smtClean="0"/>
              <a:t>Type de communication : </a:t>
            </a:r>
          </a:p>
          <a:p>
            <a:pPr eaLnBrk="1" hangingPunct="1">
              <a:spcBef>
                <a:spcPct val="0"/>
              </a:spcBef>
            </a:pPr>
            <a:r>
              <a:rPr lang="fr-FR" dirty="0" smtClean="0"/>
              <a:t>  Orale           e-Poster      Sans </a:t>
            </a:r>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2A8743-D783-4063-8D7F-31B992F45FEE}" type="slidenum">
              <a:rPr lang="fr-FR" smtClean="0"/>
              <a:pPr>
                <a:defRPr/>
              </a:pPr>
              <a:t>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64156" y="2348894"/>
            <a:ext cx="9793764" cy="162077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728311" y="4284717"/>
            <a:ext cx="8065453"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6CF814E-E736-48F9-B367-AA612FB3AD4A}" type="datetimeFigureOut">
              <a:rPr lang="fr-FR"/>
              <a:pPr>
                <a:defRPr/>
              </a:pPr>
              <a:t>29/09/2021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39A7D13-1EA5-48E5-8D9B-FEA154F3972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8979726-BD06-4AE6-8B41-C95BF1E20518}" type="datetimeFigureOut">
              <a:rPr lang="fr-FR"/>
              <a:pPr>
                <a:defRPr/>
              </a:pPr>
              <a:t>29/09/2021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6DD9F5D-3CC9-4C3C-95B8-A8EBEECD440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53505" y="302802"/>
            <a:ext cx="2592467" cy="645157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76104" y="302802"/>
            <a:ext cx="7585366" cy="645157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5D76-15BA-4099-89C6-F74DA69FE984}" type="datetimeFigureOut">
              <a:rPr lang="fr-FR"/>
              <a:pPr>
                <a:defRPr/>
              </a:pPr>
              <a:t>29/09/2021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1F05F9-CEBB-4B3A-99B9-840CAA44CF4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63064D0-866E-4D23-8C4F-A89CABC02141}" type="datetimeFigureOut">
              <a:rPr lang="fr-FR"/>
              <a:pPr>
                <a:defRPr/>
              </a:pPr>
              <a:t>29/09/2021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8CF6AAF-74FC-4264-8EF0-77D5EA95071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10164" y="4858813"/>
            <a:ext cx="9793764" cy="1501751"/>
          </a:xfrm>
        </p:spPr>
        <p:txBody>
          <a:bodyPr anchor="t"/>
          <a:lstStyle>
            <a:lvl1pPr algn="l">
              <a:defRPr sz="4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10164" y="3204786"/>
            <a:ext cx="9793764"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E58B412-94AD-4977-B059-D792D50248D2}" type="datetimeFigureOut">
              <a:rPr lang="fr-FR"/>
              <a:pPr>
                <a:defRPr/>
              </a:pPr>
              <a:t>29/09/2021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28D62F3-5FF0-4B6F-9185-64534225E74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76104" y="1764295"/>
            <a:ext cx="5088916"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857055" y="1764295"/>
            <a:ext cx="5088916"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1BBDC28-F20A-46A4-B33A-14C2ED43D3E4}" type="datetimeFigureOut">
              <a:rPr lang="fr-FR"/>
              <a:pPr>
                <a:defRPr/>
              </a:pPr>
              <a:t>29/09/2021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375B76B-5BB4-4691-958C-14DD55A96F3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76104" y="1692534"/>
            <a:ext cx="5090917"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76104" y="2397901"/>
            <a:ext cx="5090917"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53055" y="1692534"/>
            <a:ext cx="5092917"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853055" y="2397901"/>
            <a:ext cx="5092917"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AD114B9-4895-43D8-ADFE-5C61C16E2DFD}" type="datetimeFigureOut">
              <a:rPr lang="fr-FR"/>
              <a:pPr>
                <a:defRPr/>
              </a:pPr>
              <a:t>29/09/2021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7DB63E6-11BF-4779-9BC5-46A45CA5852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ABB1E4E-0629-4AA4-91AE-D07B458228D4}" type="datetimeFigureOut">
              <a:rPr lang="fr-FR"/>
              <a:pPr>
                <a:defRPr/>
              </a:pPr>
              <a:t>29/09/2021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4B317A9-DF12-4D70-A36A-4B780E146E3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11ACF14-3E7A-4249-8A07-11A9136043E9}" type="datetimeFigureOut">
              <a:rPr lang="fr-FR"/>
              <a:pPr>
                <a:defRPr/>
              </a:pPr>
              <a:t>29/09/2021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AF15660-FB7A-40BF-801B-FE386B22E7E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76106" y="301050"/>
            <a:ext cx="3790683" cy="1281214"/>
          </a:xfrm>
        </p:spPr>
        <p:txBody>
          <a:bodyPr anchor="b"/>
          <a:lstStyle>
            <a:lvl1pPr algn="l">
              <a:defRPr sz="2300" b="1"/>
            </a:lvl1pPr>
          </a:lstStyle>
          <a:p>
            <a:r>
              <a:rPr lang="fr-FR" smtClean="0"/>
              <a:t>Cliquez pour modifier le style du titre</a:t>
            </a:r>
            <a:endParaRPr lang="fr-FR"/>
          </a:p>
        </p:txBody>
      </p:sp>
      <p:sp>
        <p:nvSpPr>
          <p:cNvPr id="3" name="Espace réservé du contenu 2"/>
          <p:cNvSpPr>
            <a:spLocks noGrp="1"/>
          </p:cNvSpPr>
          <p:nvPr>
            <p:ph idx="1"/>
          </p:nvPr>
        </p:nvSpPr>
        <p:spPr>
          <a:xfrm>
            <a:off x="4504811" y="301051"/>
            <a:ext cx="6441160"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76106" y="1582265"/>
            <a:ext cx="3790683"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28F0E69-AD83-4883-A9A9-DA1F780BBD6D}" type="datetimeFigureOut">
              <a:rPr lang="fr-FR"/>
              <a:pPr>
                <a:defRPr/>
              </a:pPr>
              <a:t>29/09/2021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EB769C5-2564-4D0B-9643-A8129B40FD9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58407" y="5292885"/>
            <a:ext cx="6913245" cy="624855"/>
          </a:xfrm>
        </p:spPr>
        <p:txBody>
          <a:bodyPr anchor="b"/>
          <a:lstStyle>
            <a:lvl1pPr algn="l">
              <a:defRPr sz="23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258407" y="675613"/>
            <a:ext cx="6913245"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2258407" y="5917739"/>
            <a:ext cx="6913245"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C59032F-36A2-4FC5-A3E8-F6E4A6262EDE}" type="datetimeFigureOut">
              <a:rPr lang="fr-FR"/>
              <a:pPr>
                <a:defRPr/>
              </a:pPr>
              <a:t>29/09/2021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5F01FBF-62C0-4D27-913D-249801D923F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76263" y="303213"/>
            <a:ext cx="10369550" cy="1260475"/>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576263" y="1763713"/>
            <a:ext cx="10369550"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576263" y="7008813"/>
            <a:ext cx="2687637" cy="401637"/>
          </a:xfrm>
          <a:prstGeom prst="rect">
            <a:avLst/>
          </a:prstGeom>
        </p:spPr>
        <p:txBody>
          <a:bodyPr vert="horz" lIns="104306" tIns="52153" rIns="104306" bIns="52153"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7F09CFF7-D39A-4B78-801C-590F81F5B8C2}" type="datetimeFigureOut">
              <a:rPr lang="fr-FR"/>
              <a:pPr>
                <a:defRPr/>
              </a:pPr>
              <a:t>29/09/2021</a:t>
            </a:fld>
            <a:endParaRPr lang="fr-FR"/>
          </a:p>
        </p:txBody>
      </p:sp>
      <p:sp>
        <p:nvSpPr>
          <p:cNvPr id="5" name="Espace réservé du pied de page 4"/>
          <p:cNvSpPr>
            <a:spLocks noGrp="1"/>
          </p:cNvSpPr>
          <p:nvPr>
            <p:ph type="ftr" sz="quarter" idx="3"/>
          </p:nvPr>
        </p:nvSpPr>
        <p:spPr>
          <a:xfrm>
            <a:off x="3937000" y="7008813"/>
            <a:ext cx="3648075" cy="401637"/>
          </a:xfrm>
          <a:prstGeom prst="rect">
            <a:avLst/>
          </a:prstGeom>
        </p:spPr>
        <p:txBody>
          <a:bodyPr vert="horz" lIns="104306" tIns="52153" rIns="104306" bIns="52153"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8258175" y="7008813"/>
            <a:ext cx="2687638" cy="401637"/>
          </a:xfrm>
          <a:prstGeom prst="rect">
            <a:avLst/>
          </a:prstGeom>
        </p:spPr>
        <p:txBody>
          <a:bodyPr vert="horz" lIns="104306" tIns="52153" rIns="104306" bIns="52153"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7F6E14AE-277C-443C-BC78-68182E79823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21528" algn="ctr" rtl="0" eaLnBrk="1" fontAlgn="base" hangingPunct="1">
        <a:spcBef>
          <a:spcPct val="0"/>
        </a:spcBef>
        <a:spcAft>
          <a:spcPct val="0"/>
        </a:spcAft>
        <a:defRPr sz="5000">
          <a:solidFill>
            <a:schemeClr val="tx1"/>
          </a:solidFill>
          <a:latin typeface="Calibri" pitchFamily="34" charset="0"/>
        </a:defRPr>
      </a:lvl6pPr>
      <a:lvl7pPr marL="1043056" algn="ctr" rtl="0" eaLnBrk="1" fontAlgn="base" hangingPunct="1">
        <a:spcBef>
          <a:spcPct val="0"/>
        </a:spcBef>
        <a:spcAft>
          <a:spcPct val="0"/>
        </a:spcAft>
        <a:defRPr sz="5000">
          <a:solidFill>
            <a:schemeClr val="tx1"/>
          </a:solidFill>
          <a:latin typeface="Calibri" pitchFamily="34" charset="0"/>
        </a:defRPr>
      </a:lvl7pPr>
      <a:lvl8pPr marL="1564584" algn="ctr" rtl="0" eaLnBrk="1" fontAlgn="base" hangingPunct="1">
        <a:spcBef>
          <a:spcPct val="0"/>
        </a:spcBef>
        <a:spcAft>
          <a:spcPct val="0"/>
        </a:spcAft>
        <a:defRPr sz="5000">
          <a:solidFill>
            <a:schemeClr val="tx1"/>
          </a:solidFill>
          <a:latin typeface="Calibri" pitchFamily="34" charset="0"/>
        </a:defRPr>
      </a:lvl8pPr>
      <a:lvl9pPr marL="2086112" algn="ctr" rtl="0" eaLnBrk="1" fontAlgn="base" hangingPunct="1">
        <a:spcBef>
          <a:spcPct val="0"/>
        </a:spcBef>
        <a:spcAft>
          <a:spcPct val="0"/>
        </a:spcAft>
        <a:defRPr sz="5000">
          <a:solidFill>
            <a:schemeClr val="tx1"/>
          </a:solidFill>
          <a:latin typeface="Calibri" pitchFamily="34" charset="0"/>
        </a:defRPr>
      </a:lvl9pPr>
    </p:titleStyle>
    <p:bodyStyle>
      <a:lvl1pPr marL="390525" indent="-390525"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6138" indent="-32543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 name="Picture 5"/>
          <p:cNvPicPr>
            <a:picLocks noChangeAspect="1" noChangeArrowheads="1"/>
          </p:cNvPicPr>
          <p:nvPr/>
        </p:nvPicPr>
        <p:blipFill>
          <a:blip r:embed="rId4" cstate="print"/>
          <a:srcRect l="52872" t="14286" r="6004" b="10714"/>
          <a:stretch>
            <a:fillRect/>
          </a:stretch>
        </p:blipFill>
        <p:spPr bwMode="auto">
          <a:xfrm>
            <a:off x="4403715" y="423045"/>
            <a:ext cx="1559938" cy="1500198"/>
          </a:xfrm>
          <a:prstGeom prst="ellipse">
            <a:avLst/>
          </a:prstGeom>
          <a:solidFill>
            <a:srgbClr val="99CCFF"/>
          </a:solidFill>
          <a:ln w="9525">
            <a:noFill/>
            <a:miter lim="800000"/>
            <a:headEnd/>
            <a:tailEnd/>
          </a:ln>
          <a:effectLst/>
        </p:spPr>
      </p:pic>
      <p:grpSp>
        <p:nvGrpSpPr>
          <p:cNvPr id="2052" name="Groupe 24"/>
          <p:cNvGrpSpPr>
            <a:grpSpLocks/>
          </p:cNvGrpSpPr>
          <p:nvPr/>
        </p:nvGrpSpPr>
        <p:grpSpPr bwMode="auto">
          <a:xfrm>
            <a:off x="1260475" y="2208213"/>
            <a:ext cx="960438" cy="711200"/>
            <a:chOff x="2842345" y="615317"/>
            <a:chExt cx="900000" cy="900000"/>
          </a:xfrm>
        </p:grpSpPr>
        <p:sp>
          <p:nvSpPr>
            <p:cNvPr id="36" name="Ellipse 35"/>
            <p:cNvSpPr/>
            <p:nvPr/>
          </p:nvSpPr>
          <p:spPr>
            <a:xfrm>
              <a:off x="3215734" y="1071343"/>
              <a:ext cx="71405" cy="7232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Arc 36"/>
            <p:cNvSpPr/>
            <p:nvPr/>
          </p:nvSpPr>
          <p:spPr>
            <a:xfrm rot="21137479">
              <a:off x="3093750" y="902593"/>
              <a:ext cx="360000" cy="359599"/>
            </a:xfrm>
            <a:prstGeom prst="arc">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0" name="Arc 39"/>
            <p:cNvSpPr/>
            <p:nvPr/>
          </p:nvSpPr>
          <p:spPr>
            <a:xfrm rot="21137479">
              <a:off x="2901849" y="735853"/>
              <a:ext cx="720000" cy="719196"/>
            </a:xfrm>
            <a:prstGeom prst="arc">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2" name="Arc 41"/>
            <p:cNvSpPr/>
            <p:nvPr/>
          </p:nvSpPr>
          <p:spPr>
            <a:xfrm rot="21137479">
              <a:off x="2842345" y="615317"/>
              <a:ext cx="900000" cy="900000"/>
            </a:xfrm>
            <a:prstGeom prst="arc">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sp>
        <p:nvSpPr>
          <p:cNvPr id="26" name="Rectangle 25"/>
          <p:cNvSpPr/>
          <p:nvPr/>
        </p:nvSpPr>
        <p:spPr>
          <a:xfrm>
            <a:off x="2806638" y="2137557"/>
            <a:ext cx="8715437" cy="1143008"/>
          </a:xfrm>
          <a:prstGeom prst="rect">
            <a:avLst/>
          </a:prstGeom>
          <a:ln/>
        </p:spPr>
        <p:style>
          <a:lnRef idx="1">
            <a:schemeClr val="accent2"/>
          </a:lnRef>
          <a:fillRef idx="2">
            <a:schemeClr val="accent2"/>
          </a:fillRef>
          <a:effectRef idx="1">
            <a:schemeClr val="accent2"/>
          </a:effectRef>
          <a:fontRef idx="minor">
            <a:schemeClr val="dk1"/>
          </a:fontRef>
        </p:style>
        <p:txBody>
          <a:bodyPr lIns="104306" tIns="52153" rIns="104306" bIns="52153" anchor="ctr"/>
          <a:lstStyle/>
          <a:p>
            <a:pPr algn="ctr" eaLnBrk="0" hangingPunct="0">
              <a:lnSpc>
                <a:spcPct val="150000"/>
              </a:lnSpc>
              <a:defRPr/>
            </a:pPr>
            <a:r>
              <a:rPr lang="fr-FR" b="1" dirty="0">
                <a:ln>
                  <a:solidFill>
                    <a:srgbClr val="0000FF"/>
                  </a:solidFill>
                </a:ln>
                <a:solidFill>
                  <a:srgbClr val="92D050"/>
                </a:solidFill>
                <a:latin typeface="Arial" pitchFamily="34" charset="0"/>
                <a:ea typeface="Times New Roman" pitchFamily="18" charset="0"/>
                <a:cs typeface="Arial" pitchFamily="34" charset="0"/>
              </a:rPr>
              <a:t>Organisent  </a:t>
            </a:r>
            <a:r>
              <a:rPr lang="fr-FR" b="1" dirty="0" smtClean="0">
                <a:ln>
                  <a:solidFill>
                    <a:srgbClr val="0000FF"/>
                  </a:solidFill>
                </a:ln>
                <a:solidFill>
                  <a:srgbClr val="92D050"/>
                </a:solidFill>
                <a:latin typeface="Arial" pitchFamily="34" charset="0"/>
                <a:ea typeface="Times New Roman" pitchFamily="18" charset="0"/>
                <a:cs typeface="Arial" pitchFamily="34" charset="0"/>
              </a:rPr>
              <a:t>Le  Jeudi 11 Novembre 2021</a:t>
            </a:r>
            <a:endParaRPr lang="fr-FR" b="1" dirty="0">
              <a:ln>
                <a:solidFill>
                  <a:srgbClr val="0000FF"/>
                </a:solidFill>
              </a:ln>
              <a:solidFill>
                <a:srgbClr val="92D050"/>
              </a:solidFill>
              <a:latin typeface="Arial" pitchFamily="34" charset="0"/>
              <a:cs typeface="Arial" pitchFamily="34" charset="0"/>
            </a:endParaRPr>
          </a:p>
          <a:p>
            <a:pPr algn="ctr" eaLnBrk="0" hangingPunct="0">
              <a:lnSpc>
                <a:spcPct val="150000"/>
              </a:lnSpc>
              <a:defRPr/>
            </a:pPr>
            <a:r>
              <a:rPr lang="fr-FR" b="1" dirty="0" smtClean="0">
                <a:ln>
                  <a:solidFill>
                    <a:srgbClr val="0000FF"/>
                  </a:solidFill>
                </a:ln>
                <a:solidFill>
                  <a:srgbClr val="92D050"/>
                </a:solidFill>
                <a:latin typeface="Arial" pitchFamily="34" charset="0"/>
                <a:ea typeface="Times New Roman" pitchFamily="18" charset="0"/>
                <a:cs typeface="Arial" pitchFamily="34" charset="0"/>
              </a:rPr>
              <a:t>       1ère </a:t>
            </a:r>
            <a:r>
              <a:rPr lang="fr-FR" b="1" dirty="0">
                <a:ln>
                  <a:solidFill>
                    <a:srgbClr val="0000FF"/>
                  </a:solidFill>
                </a:ln>
                <a:solidFill>
                  <a:srgbClr val="92D050"/>
                </a:solidFill>
                <a:latin typeface="Arial" pitchFamily="34" charset="0"/>
                <a:ea typeface="Times New Roman" pitchFamily="18" charset="0"/>
                <a:cs typeface="Arial" pitchFamily="34" charset="0"/>
              </a:rPr>
              <a:t>Web conférence nationale </a:t>
            </a:r>
            <a:r>
              <a:rPr lang="fr-FR" b="1" dirty="0" smtClean="0">
                <a:ln>
                  <a:solidFill>
                    <a:srgbClr val="0000FF"/>
                  </a:solidFill>
                </a:ln>
                <a:solidFill>
                  <a:srgbClr val="92D050"/>
                </a:solidFill>
                <a:latin typeface="Arial" pitchFamily="34" charset="0"/>
                <a:ea typeface="Times New Roman" pitchFamily="18" charset="0"/>
                <a:cs typeface="Arial" pitchFamily="34" charset="0"/>
              </a:rPr>
              <a:t>sur la gestion  </a:t>
            </a:r>
            <a:r>
              <a:rPr lang="fr-FR" b="1" dirty="0">
                <a:ln>
                  <a:solidFill>
                    <a:srgbClr val="0000FF"/>
                  </a:solidFill>
                </a:ln>
                <a:solidFill>
                  <a:srgbClr val="92D050"/>
                </a:solidFill>
                <a:latin typeface="Arial" pitchFamily="34" charset="0"/>
                <a:ea typeface="Times New Roman" pitchFamily="18" charset="0"/>
                <a:cs typeface="Arial" pitchFamily="34" charset="0"/>
              </a:rPr>
              <a:t>d</a:t>
            </a:r>
            <a:r>
              <a:rPr lang="fr-FR" b="1" dirty="0" smtClean="0">
                <a:ln>
                  <a:solidFill>
                    <a:srgbClr val="0000FF"/>
                  </a:solidFill>
                </a:ln>
                <a:solidFill>
                  <a:srgbClr val="92D050"/>
                </a:solidFill>
                <a:latin typeface="Arial" pitchFamily="34" charset="0"/>
                <a:ea typeface="Times New Roman" pitchFamily="18" charset="0"/>
                <a:cs typeface="Arial" pitchFamily="34" charset="0"/>
              </a:rPr>
              <a:t>es </a:t>
            </a:r>
            <a:r>
              <a:rPr lang="fr-FR" b="1" dirty="0">
                <a:ln>
                  <a:solidFill>
                    <a:srgbClr val="0000FF"/>
                  </a:solidFill>
                </a:ln>
                <a:solidFill>
                  <a:srgbClr val="92D050"/>
                </a:solidFill>
                <a:latin typeface="Arial" pitchFamily="34" charset="0"/>
                <a:ea typeface="Times New Roman" pitchFamily="18" charset="0"/>
                <a:cs typeface="Arial" pitchFamily="34" charset="0"/>
              </a:rPr>
              <a:t>écosystèmes </a:t>
            </a:r>
            <a:r>
              <a:rPr lang="fr-FR" b="1" dirty="0" smtClean="0">
                <a:ln>
                  <a:solidFill>
                    <a:srgbClr val="0000FF"/>
                  </a:solidFill>
                </a:ln>
                <a:solidFill>
                  <a:srgbClr val="92D050"/>
                </a:solidFill>
                <a:latin typeface="Arial" pitchFamily="34" charset="0"/>
                <a:ea typeface="Times New Roman" pitchFamily="18" charset="0"/>
                <a:cs typeface="Arial" pitchFamily="34" charset="0"/>
              </a:rPr>
              <a:t>naturels</a:t>
            </a:r>
          </a:p>
          <a:p>
            <a:pPr algn="ctr" eaLnBrk="0" hangingPunct="0">
              <a:lnSpc>
                <a:spcPct val="150000"/>
              </a:lnSpc>
              <a:defRPr/>
            </a:pPr>
            <a:r>
              <a:rPr lang="fr-FR" b="1" dirty="0" smtClean="0">
                <a:ln>
                  <a:solidFill>
                    <a:srgbClr val="0000FF"/>
                  </a:solidFill>
                </a:ln>
                <a:solidFill>
                  <a:srgbClr val="92D050"/>
                </a:solidFill>
                <a:latin typeface="Arial" pitchFamily="34" charset="0"/>
                <a:ea typeface="Times New Roman" pitchFamily="18" charset="0"/>
                <a:cs typeface="Arial" pitchFamily="34" charset="0"/>
              </a:rPr>
              <a:t>  </a:t>
            </a:r>
            <a:r>
              <a:rPr lang="fr-FR" b="1" dirty="0">
                <a:ln>
                  <a:solidFill>
                    <a:srgbClr val="0000FF"/>
                  </a:solidFill>
                </a:ln>
                <a:solidFill>
                  <a:srgbClr val="92D050"/>
                </a:solidFill>
                <a:latin typeface="Arial" pitchFamily="34" charset="0"/>
                <a:ea typeface="Times New Roman" pitchFamily="18" charset="0"/>
                <a:cs typeface="Arial" pitchFamily="34" charset="0"/>
              </a:rPr>
              <a:t>face aux changements globaux</a:t>
            </a:r>
            <a:endParaRPr lang="fr-FR" dirty="0">
              <a:solidFill>
                <a:srgbClr val="92D050"/>
              </a:solidFill>
            </a:endParaRPr>
          </a:p>
        </p:txBody>
      </p:sp>
      <p:pic>
        <p:nvPicPr>
          <p:cNvPr id="2057" name="Image 49" descr="C:\Documents and Settings\AMEL\Bureau\LOGO PARC COULEUR 3.jpg"/>
          <p:cNvPicPr>
            <a:picLocks noChangeAspect="1" noChangeArrowheads="1"/>
          </p:cNvPicPr>
          <p:nvPr/>
        </p:nvPicPr>
        <p:blipFill>
          <a:blip r:embed="rId5"/>
          <a:srcRect/>
          <a:stretch>
            <a:fillRect/>
          </a:stretch>
        </p:blipFill>
        <p:spPr bwMode="auto">
          <a:xfrm>
            <a:off x="1760509" y="137293"/>
            <a:ext cx="1071570" cy="1357322"/>
          </a:xfrm>
          <a:prstGeom prst="rect">
            <a:avLst/>
          </a:prstGeom>
          <a:noFill/>
          <a:ln w="9525">
            <a:noFill/>
            <a:miter lim="800000"/>
            <a:headEnd/>
            <a:tailEnd/>
          </a:ln>
        </p:spPr>
      </p:pic>
      <p:pic>
        <p:nvPicPr>
          <p:cNvPr id="2058" name="Picture 26"/>
          <p:cNvPicPr>
            <a:picLocks noChangeAspect="1" noChangeArrowheads="1"/>
          </p:cNvPicPr>
          <p:nvPr/>
        </p:nvPicPr>
        <p:blipFill>
          <a:blip r:embed="rId6"/>
          <a:srcRect/>
          <a:stretch>
            <a:fillRect/>
          </a:stretch>
        </p:blipFill>
        <p:spPr bwMode="auto">
          <a:xfrm>
            <a:off x="7904177" y="137293"/>
            <a:ext cx="948290" cy="1357322"/>
          </a:xfrm>
          <a:prstGeom prst="rect">
            <a:avLst/>
          </a:prstGeom>
          <a:noFill/>
          <a:ln w="9525">
            <a:noFill/>
            <a:miter lim="800000"/>
            <a:headEnd/>
            <a:tailEnd/>
          </a:ln>
        </p:spPr>
      </p:pic>
      <p:pic>
        <p:nvPicPr>
          <p:cNvPr id="2063" name="Picture 31" descr="G:\2- D D D\00- Manifestations Scientifiques\00- Répertoire Manifestations scientifiques\08- Autres\05- 1er Séminaire Naama 10 &amp; 11 Avril 2017\DSC01477.JPG"/>
          <p:cNvPicPr>
            <a:picLocks noChangeAspect="1" noChangeArrowheads="1"/>
          </p:cNvPicPr>
          <p:nvPr/>
        </p:nvPicPr>
        <p:blipFill>
          <a:blip r:embed="rId7" cstate="print"/>
          <a:srcRect l="7802" t="45779" r="67934" b="26088"/>
          <a:stretch>
            <a:fillRect/>
          </a:stretch>
        </p:blipFill>
        <p:spPr bwMode="auto">
          <a:xfrm>
            <a:off x="10118755" y="137293"/>
            <a:ext cx="1239886" cy="1351739"/>
          </a:xfrm>
          <a:prstGeom prst="rect">
            <a:avLst/>
          </a:prstGeom>
          <a:noFill/>
          <a:ln w="9525">
            <a:noFill/>
            <a:miter lim="800000"/>
            <a:headEnd/>
            <a:tailEnd/>
          </a:ln>
        </p:spPr>
      </p:pic>
      <p:sp>
        <p:nvSpPr>
          <p:cNvPr id="2065" name="Rectangle 22"/>
          <p:cNvSpPr>
            <a:spLocks noChangeArrowheads="1"/>
          </p:cNvSpPr>
          <p:nvPr/>
        </p:nvSpPr>
        <p:spPr bwMode="auto">
          <a:xfrm>
            <a:off x="260311" y="5495143"/>
            <a:ext cx="10930014" cy="1877437"/>
          </a:xfrm>
          <a:prstGeom prst="rect">
            <a:avLst/>
          </a:prstGeom>
          <a:noFill/>
          <a:ln w="9525">
            <a:noFill/>
            <a:miter lim="800000"/>
            <a:headEnd/>
            <a:tailEnd/>
          </a:ln>
        </p:spPr>
        <p:txBody>
          <a:bodyPr wrap="square">
            <a:spAutoFit/>
          </a:bodyPr>
          <a:lstStyle/>
          <a:p>
            <a:pPr algn="just"/>
            <a:endParaRPr lang="fr-FR" sz="1600" b="1" dirty="0" smtClean="0">
              <a:latin typeface="Comic Sans MS" pitchFamily="66" charset="0"/>
            </a:endParaRPr>
          </a:p>
          <a:p>
            <a:pPr algn="just"/>
            <a:r>
              <a:rPr lang="fr-FR" sz="1600" b="1" dirty="0" smtClean="0">
                <a:latin typeface="Comic Sans MS" pitchFamily="66" charset="0"/>
              </a:rPr>
              <a:t>Préambule</a:t>
            </a:r>
            <a:r>
              <a:rPr lang="fr-FR" sz="1200" dirty="0">
                <a:latin typeface="Comic Sans MS" pitchFamily="66" charset="0"/>
              </a:rPr>
              <a:t>: </a:t>
            </a:r>
            <a:endParaRPr lang="fr-FR" sz="1200" dirty="0" smtClean="0">
              <a:latin typeface="Comic Sans MS" pitchFamily="66" charset="0"/>
            </a:endParaRPr>
          </a:p>
          <a:p>
            <a:pPr algn="just"/>
            <a:r>
              <a:rPr lang="fr-FR" sz="1400" dirty="0" smtClean="0">
                <a:latin typeface="Comic Sans MS" pitchFamily="66" charset="0"/>
              </a:rPr>
              <a:t>	La </a:t>
            </a:r>
            <a:r>
              <a:rPr lang="fr-FR" sz="1400" dirty="0">
                <a:latin typeface="Comic Sans MS" pitchFamily="66" charset="0"/>
              </a:rPr>
              <a:t>richesse floristique de l’Algérie représente un patrimoine d’une grande valeur ajoutée. Néanmoins de nos jours nous assistons à une régression des aires de répartition de nombreux taxons et une déperdition de nombreux d’autres.  Les causes sont diversifiées (impact de l’homme par le biais des défrichements, déforestations, pollutions et les changement climatiques). Il est fort intéressant de mettre en valeur nos ressources biologiques en adoptant des méthodes de conservations, de restauration et de valorisation des espèces animales et végétales. L’identification des espèces et leurs mises en valeur méritent une attention particulière. </a:t>
            </a:r>
          </a:p>
        </p:txBody>
      </p:sp>
      <p:pic>
        <p:nvPicPr>
          <p:cNvPr id="22" name="Image 21"/>
          <p:cNvPicPr/>
          <p:nvPr/>
        </p:nvPicPr>
        <p:blipFill>
          <a:blip r:embed="rId8" cstate="print">
            <a:lum bright="16000" contrast="-18000"/>
          </a:blip>
          <a:srcRect/>
          <a:stretch>
            <a:fillRect/>
          </a:stretch>
        </p:blipFill>
        <p:spPr bwMode="auto">
          <a:xfrm>
            <a:off x="6189665" y="137293"/>
            <a:ext cx="1500198" cy="1357322"/>
          </a:xfrm>
          <a:prstGeom prst="rect">
            <a:avLst/>
          </a:prstGeom>
          <a:gradFill>
            <a:gsLst>
              <a:gs pos="53000">
                <a:schemeClr val="tx2">
                  <a:lumMod val="20000"/>
                  <a:lumOff val="80000"/>
                </a:schemeClr>
              </a:gs>
              <a:gs pos="12000">
                <a:srgbClr val="E6D78A"/>
              </a:gs>
              <a:gs pos="30000">
                <a:srgbClr val="C7AC4C"/>
              </a:gs>
              <a:gs pos="45000">
                <a:srgbClr val="E6D78A"/>
              </a:gs>
              <a:gs pos="77000">
                <a:srgbClr val="C7AC4C"/>
              </a:gs>
              <a:gs pos="100000">
                <a:srgbClr val="E6DCAC"/>
              </a:gs>
            </a:gsLst>
            <a:lin ang="5400000" scaled="0"/>
          </a:gradFill>
          <a:ln w="9525">
            <a:noFill/>
            <a:miter lim="800000"/>
            <a:headEnd/>
            <a:tailEnd/>
          </a:ln>
        </p:spPr>
      </p:pic>
      <p:sp>
        <p:nvSpPr>
          <p:cNvPr id="4098" name="AutoShape 2" descr="Réserve de Chasse de Tlemcen – 1er Portail de la chasse en Algér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9" cstate="print"/>
          <a:srcRect/>
          <a:stretch>
            <a:fillRect/>
          </a:stretch>
        </p:blipFill>
        <p:spPr bwMode="auto">
          <a:xfrm>
            <a:off x="2974955" y="208731"/>
            <a:ext cx="1285884" cy="1274734"/>
          </a:xfrm>
          <a:prstGeom prst="rect">
            <a:avLst/>
          </a:prstGeom>
          <a:noFill/>
          <a:ln w="9525">
            <a:noFill/>
            <a:miter lim="800000"/>
            <a:headEnd/>
            <a:tailEnd/>
          </a:ln>
          <a:effectLst/>
        </p:spPr>
      </p:pic>
      <p:pic>
        <p:nvPicPr>
          <p:cNvPr id="27" name="Image 26" descr="C:\Users\Merzouk\AppData\Local\Temp\Rar$DIa0.629\logo3-page-001.jpg"/>
          <p:cNvPicPr/>
          <p:nvPr/>
        </p:nvPicPr>
        <p:blipFill>
          <a:blip r:embed="rId10" cstate="print"/>
          <a:srcRect/>
          <a:stretch>
            <a:fillRect/>
          </a:stretch>
        </p:blipFill>
        <p:spPr bwMode="auto">
          <a:xfrm>
            <a:off x="117435" y="137293"/>
            <a:ext cx="1500198" cy="1357322"/>
          </a:xfrm>
          <a:prstGeom prst="rect">
            <a:avLst/>
          </a:prstGeom>
          <a:noFill/>
          <a:ln w="9525">
            <a:noFill/>
            <a:miter lim="800000"/>
            <a:headEnd/>
            <a:tailEnd/>
          </a:ln>
        </p:spPr>
      </p:pic>
      <p:pic>
        <p:nvPicPr>
          <p:cNvPr id="28" name="Image 27" descr="http://www.inrf.dz/image/"/>
          <p:cNvPicPr/>
          <p:nvPr/>
        </p:nvPicPr>
        <p:blipFill>
          <a:blip r:embed="rId11"/>
          <a:srcRect/>
          <a:stretch>
            <a:fillRect/>
          </a:stretch>
        </p:blipFill>
        <p:spPr bwMode="auto">
          <a:xfrm>
            <a:off x="8975747" y="137293"/>
            <a:ext cx="928694" cy="1357322"/>
          </a:xfrm>
          <a:prstGeom prst="rect">
            <a:avLst/>
          </a:prstGeom>
          <a:noFill/>
          <a:ln w="9525">
            <a:noFill/>
            <a:miter lim="800000"/>
            <a:headEnd/>
            <a:tailEnd/>
          </a:ln>
        </p:spPr>
      </p:pic>
      <p:pic>
        <p:nvPicPr>
          <p:cNvPr id="4101" name="Picture 5"/>
          <p:cNvPicPr>
            <a:picLocks noChangeAspect="1" noChangeArrowheads="1"/>
          </p:cNvPicPr>
          <p:nvPr/>
        </p:nvPicPr>
        <p:blipFill>
          <a:blip r:embed="rId12"/>
          <a:srcRect/>
          <a:stretch>
            <a:fillRect/>
          </a:stretch>
        </p:blipFill>
        <p:spPr bwMode="auto">
          <a:xfrm>
            <a:off x="0" y="2709061"/>
            <a:ext cx="2760641" cy="2786082"/>
          </a:xfrm>
          <a:prstGeom prst="rect">
            <a:avLst/>
          </a:prstGeom>
          <a:noFill/>
          <a:ln w="9525">
            <a:noFill/>
            <a:miter lim="800000"/>
            <a:headEnd/>
            <a:tailEnd/>
          </a:ln>
          <a:effectLst/>
        </p:spPr>
      </p:pic>
      <p:pic>
        <p:nvPicPr>
          <p:cNvPr id="1026" name="Picture 2" descr="E:\DOSSIER IMAGES et VIDEOet PPT\dossier photos sortie\PAPA SORTIE1\IMG_2992.JPG"/>
          <p:cNvPicPr>
            <a:picLocks noChangeAspect="1" noChangeArrowheads="1"/>
          </p:cNvPicPr>
          <p:nvPr/>
        </p:nvPicPr>
        <p:blipFill>
          <a:blip r:embed="rId13" cstate="print"/>
          <a:srcRect/>
          <a:stretch>
            <a:fillRect/>
          </a:stretch>
        </p:blipFill>
        <p:spPr bwMode="auto">
          <a:xfrm>
            <a:off x="2903517" y="3852069"/>
            <a:ext cx="1904953" cy="1714512"/>
          </a:xfrm>
          <a:prstGeom prst="rect">
            <a:avLst/>
          </a:prstGeom>
          <a:noFill/>
        </p:spPr>
      </p:pic>
      <p:pic>
        <p:nvPicPr>
          <p:cNvPr id="24" name="Image 23" descr="le lac de tafna tlemcen - 1976"/>
          <p:cNvPicPr/>
          <p:nvPr/>
        </p:nvPicPr>
        <p:blipFill>
          <a:blip r:embed="rId14"/>
          <a:srcRect/>
          <a:stretch>
            <a:fillRect/>
          </a:stretch>
        </p:blipFill>
        <p:spPr bwMode="auto">
          <a:xfrm>
            <a:off x="4975219" y="3923507"/>
            <a:ext cx="1928826" cy="1643074"/>
          </a:xfrm>
          <a:prstGeom prst="rect">
            <a:avLst/>
          </a:prstGeom>
          <a:noFill/>
          <a:ln w="9525">
            <a:noFill/>
            <a:miter lim="800000"/>
            <a:headEnd/>
            <a:tailEnd/>
          </a:ln>
        </p:spPr>
      </p:pic>
      <p:pic>
        <p:nvPicPr>
          <p:cNvPr id="25" name="Image 24" descr="Plus de 1.000 affaires d&amp;#39;agression sur des steppes protégées à l&amp;#39;Ouest du  pays"/>
          <p:cNvPicPr/>
          <p:nvPr/>
        </p:nvPicPr>
        <p:blipFill>
          <a:blip r:embed="rId15"/>
          <a:srcRect/>
          <a:stretch>
            <a:fillRect/>
          </a:stretch>
        </p:blipFill>
        <p:spPr bwMode="auto">
          <a:xfrm>
            <a:off x="7046921" y="3923507"/>
            <a:ext cx="2019300" cy="1671637"/>
          </a:xfrm>
          <a:prstGeom prst="rect">
            <a:avLst/>
          </a:prstGeom>
          <a:noFill/>
          <a:ln w="9525">
            <a:noFill/>
            <a:miter lim="800000"/>
            <a:headEnd/>
            <a:tailEnd/>
          </a:ln>
        </p:spPr>
      </p:pic>
      <p:pic>
        <p:nvPicPr>
          <p:cNvPr id="30" name="Image 29" descr="Matorral arboré de chênelì ege après incendie. Au dernier plan, la... |  Download Scientific Diagram"/>
          <p:cNvPicPr/>
          <p:nvPr/>
        </p:nvPicPr>
        <p:blipFill>
          <a:blip r:embed="rId16"/>
          <a:srcRect/>
          <a:stretch>
            <a:fillRect/>
          </a:stretch>
        </p:blipFill>
        <p:spPr bwMode="auto">
          <a:xfrm>
            <a:off x="9190061" y="3780631"/>
            <a:ext cx="1940356" cy="1785950"/>
          </a:xfrm>
          <a:prstGeom prst="rect">
            <a:avLst/>
          </a:prstGeom>
          <a:noFill/>
          <a:ln w="9525">
            <a:noFill/>
            <a:miter lim="800000"/>
            <a:headEnd/>
            <a:tailEnd/>
          </a:ln>
        </p:spPr>
      </p:pic>
      <p:pic>
        <p:nvPicPr>
          <p:cNvPr id="31" name="Image 30" descr="https://snv.univ-tlemcen.dz/assets/img/logo-en.png"/>
          <p:cNvPicPr/>
          <p:nvPr/>
        </p:nvPicPr>
        <p:blipFill>
          <a:blip r:embed="rId17"/>
          <a:srcRect/>
          <a:stretch>
            <a:fillRect/>
          </a:stretch>
        </p:blipFill>
        <p:spPr bwMode="auto">
          <a:xfrm>
            <a:off x="188873" y="1423177"/>
            <a:ext cx="2428892" cy="1071570"/>
          </a:xfrm>
          <a:prstGeom prst="rect">
            <a:avLst/>
          </a:prstGeom>
          <a:noFill/>
          <a:ln w="9525">
            <a:noFill/>
            <a:miter lim="800000"/>
            <a:headEnd/>
            <a:tailEnd/>
          </a:ln>
        </p:spPr>
      </p:pic>
      <p:sp>
        <p:nvSpPr>
          <p:cNvPr id="29" name="Rectangle 28"/>
          <p:cNvSpPr/>
          <p:nvPr/>
        </p:nvSpPr>
        <p:spPr>
          <a:xfrm>
            <a:off x="9547251" y="2923375"/>
            <a:ext cx="1877437" cy="369332"/>
          </a:xfrm>
          <a:prstGeom prst="rect">
            <a:avLst/>
          </a:prstGeom>
        </p:spPr>
        <p:txBody>
          <a:bodyPr wrap="none">
            <a:spAutoFit/>
          </a:bodyPr>
          <a:lstStyle/>
          <a:p>
            <a:r>
              <a:rPr lang="fr-FR" i="1" dirty="0" smtClean="0">
                <a:solidFill>
                  <a:srgbClr val="C00000"/>
                </a:solidFill>
              </a:rPr>
              <a:t>CENGEN1 2021</a:t>
            </a:r>
            <a:endParaRPr lang="fr-FR" dirty="0">
              <a:solidFill>
                <a:srgbClr val="C00000"/>
              </a:solidFill>
            </a:endParaRPr>
          </a:p>
        </p:txBody>
      </p:sp>
      <p:sp>
        <p:nvSpPr>
          <p:cNvPr id="32" name="Rectangle 31"/>
          <p:cNvSpPr/>
          <p:nvPr/>
        </p:nvSpPr>
        <p:spPr>
          <a:xfrm>
            <a:off x="2903517" y="3352003"/>
            <a:ext cx="8215370" cy="584775"/>
          </a:xfrm>
          <a:prstGeom prst="rect">
            <a:avLst/>
          </a:prstGeom>
        </p:spPr>
        <p:txBody>
          <a:bodyPr wrap="square">
            <a:spAutoFit/>
          </a:bodyPr>
          <a:lstStyle/>
          <a:p>
            <a:pPr algn="ctr"/>
            <a:r>
              <a:rPr lang="fr-FR" sz="1600" b="1" dirty="0" smtClean="0">
                <a:solidFill>
                  <a:srgbClr val="C00000"/>
                </a:solidFill>
              </a:rPr>
              <a:t>A l’Occasion du COP26 à Glasgow (UK) The 26th session of the </a:t>
            </a:r>
            <a:r>
              <a:rPr lang="fr-FR" sz="1600" b="1" dirty="0" err="1" smtClean="0">
                <a:solidFill>
                  <a:srgbClr val="C00000"/>
                </a:solidFill>
              </a:rPr>
              <a:t>Conference</a:t>
            </a:r>
            <a:r>
              <a:rPr lang="fr-FR" sz="1600" b="1" dirty="0" smtClean="0">
                <a:solidFill>
                  <a:srgbClr val="C00000"/>
                </a:solidFill>
              </a:rPr>
              <a:t> of the  Parties </a:t>
            </a:r>
            <a:endParaRPr lang="fr-FR" sz="16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8189929" y="2208995"/>
            <a:ext cx="3186096" cy="314325"/>
          </a:xfrm>
          <a:prstGeom prst="rect">
            <a:avLst/>
          </a:prstGeom>
          <a:solidFill>
            <a:srgbClr val="33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fr-FR" sz="1200" b="1" i="1" dirty="0">
                <a:solidFill>
                  <a:srgbClr val="000000"/>
                </a:solidFill>
                <a:latin typeface="Arial" pitchFamily="34" charset="0"/>
                <a:cs typeface="Arial" pitchFamily="34" charset="0"/>
              </a:rPr>
              <a:t>Thématiques</a:t>
            </a:r>
            <a:r>
              <a:rPr lang="fr-FR" sz="1200" b="1" dirty="0">
                <a:solidFill>
                  <a:srgbClr val="3333FF"/>
                </a:solidFill>
                <a:latin typeface="Arial" pitchFamily="34" charset="0"/>
                <a:cs typeface="Arial" pitchFamily="34" charset="0"/>
              </a:rPr>
              <a:t> </a:t>
            </a:r>
          </a:p>
        </p:txBody>
      </p:sp>
      <p:sp>
        <p:nvSpPr>
          <p:cNvPr id="16" name="Rectangle 15"/>
          <p:cNvSpPr/>
          <p:nvPr/>
        </p:nvSpPr>
        <p:spPr>
          <a:xfrm>
            <a:off x="8118491" y="0"/>
            <a:ext cx="3313097" cy="7404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endParaRPr lang="fr-FR" sz="1100" dirty="0">
              <a:solidFill>
                <a:prstClr val="black"/>
              </a:solidFill>
            </a:endParaRPr>
          </a:p>
        </p:txBody>
      </p:sp>
      <p:sp>
        <p:nvSpPr>
          <p:cNvPr id="3076" name="Rectangle 16"/>
          <p:cNvSpPr>
            <a:spLocks noChangeArrowheads="1"/>
          </p:cNvSpPr>
          <p:nvPr/>
        </p:nvSpPr>
        <p:spPr bwMode="auto">
          <a:xfrm>
            <a:off x="8120063" y="79375"/>
            <a:ext cx="3265487" cy="288925"/>
          </a:xfrm>
          <a:prstGeom prst="rect">
            <a:avLst/>
          </a:prstGeom>
          <a:solidFill>
            <a:srgbClr val="33CCFF"/>
          </a:solidFill>
          <a:ln w="9525">
            <a:noFill/>
            <a:miter lim="800000"/>
            <a:headEnd/>
            <a:tailEnd/>
          </a:ln>
        </p:spPr>
        <p:txBody>
          <a:bodyPr lIns="104306" tIns="52153" rIns="104306" bIns="52153">
            <a:spAutoFit/>
          </a:bodyPr>
          <a:lstStyle/>
          <a:p>
            <a:pPr algn="ctr"/>
            <a:r>
              <a:rPr lang="fr-FR" sz="1200" b="1" i="1"/>
              <a:t>Formulaire d’Inscription</a:t>
            </a:r>
          </a:p>
        </p:txBody>
      </p:sp>
      <p:sp>
        <p:nvSpPr>
          <p:cNvPr id="3077" name="Rectangle 19"/>
          <p:cNvSpPr>
            <a:spLocks noChangeArrowheads="1"/>
          </p:cNvSpPr>
          <p:nvPr/>
        </p:nvSpPr>
        <p:spPr bwMode="auto">
          <a:xfrm>
            <a:off x="8101013" y="5118100"/>
            <a:ext cx="3311525" cy="290513"/>
          </a:xfrm>
          <a:prstGeom prst="rect">
            <a:avLst/>
          </a:prstGeom>
          <a:solidFill>
            <a:srgbClr val="33CCFF"/>
          </a:solidFill>
          <a:ln w="9525">
            <a:solidFill>
              <a:schemeClr val="tx1"/>
            </a:solidFill>
            <a:miter lim="800000"/>
            <a:headEnd/>
            <a:tailEnd/>
          </a:ln>
        </p:spPr>
        <p:txBody>
          <a:bodyPr lIns="104306" tIns="52153" rIns="104306" bIns="52153">
            <a:spAutoFit/>
          </a:bodyPr>
          <a:lstStyle/>
          <a:p>
            <a:pPr algn="ctr"/>
            <a:r>
              <a:rPr lang="fr-FR" sz="1200" b="1" i="1">
                <a:solidFill>
                  <a:srgbClr val="000000"/>
                </a:solidFill>
              </a:rPr>
              <a:t>Dates </a:t>
            </a:r>
            <a:r>
              <a:rPr lang="fr-FR" sz="1200" b="1"/>
              <a:t>à</a:t>
            </a:r>
            <a:r>
              <a:rPr lang="fr-FR" sz="1200" b="1" i="1">
                <a:solidFill>
                  <a:srgbClr val="000000"/>
                </a:solidFill>
              </a:rPr>
              <a:t> retenir</a:t>
            </a:r>
            <a:endParaRPr lang="fr-FR" sz="1200"/>
          </a:p>
        </p:txBody>
      </p:sp>
      <p:sp>
        <p:nvSpPr>
          <p:cNvPr id="3078" name="Rectangle 20"/>
          <p:cNvSpPr>
            <a:spLocks noChangeArrowheads="1"/>
          </p:cNvSpPr>
          <p:nvPr/>
        </p:nvSpPr>
        <p:spPr bwMode="auto">
          <a:xfrm>
            <a:off x="8101013" y="5408613"/>
            <a:ext cx="3421062" cy="659322"/>
          </a:xfrm>
          <a:prstGeom prst="rect">
            <a:avLst/>
          </a:prstGeom>
          <a:noFill/>
          <a:ln w="9525">
            <a:noFill/>
            <a:miter lim="800000"/>
            <a:headEnd/>
            <a:tailEnd/>
          </a:ln>
        </p:spPr>
        <p:txBody>
          <a:bodyPr lIns="104306" tIns="52153" rIns="104306" bIns="52153">
            <a:spAutoFit/>
          </a:bodyPr>
          <a:lstStyle/>
          <a:p>
            <a:pPr>
              <a:lnSpc>
                <a:spcPct val="150000"/>
              </a:lnSpc>
            </a:pPr>
            <a:r>
              <a:rPr lang="fr-FR" sz="1200" dirty="0">
                <a:latin typeface="Times New Roman" pitchFamily="18" charset="0"/>
                <a:cs typeface="Times New Roman" pitchFamily="18" charset="0"/>
              </a:rPr>
              <a:t>Date limite d’envoi des résumés : </a:t>
            </a:r>
            <a:r>
              <a:rPr lang="fr-FR" sz="1200" dirty="0" smtClean="0">
                <a:latin typeface="Times New Roman" pitchFamily="18" charset="0"/>
                <a:cs typeface="Times New Roman" pitchFamily="18" charset="0"/>
              </a:rPr>
              <a:t>  10/10</a:t>
            </a:r>
            <a:r>
              <a:rPr lang="fr-FR" sz="1200" b="1" dirty="0" smtClean="0">
                <a:latin typeface="Times New Roman" pitchFamily="18" charset="0"/>
                <a:cs typeface="Times New Roman" pitchFamily="18" charset="0"/>
              </a:rPr>
              <a:t>/2021</a:t>
            </a:r>
            <a:endParaRPr lang="fr-FR" sz="1200" b="1" dirty="0">
              <a:latin typeface="Times New Roman" pitchFamily="18" charset="0"/>
              <a:cs typeface="Times New Roman" pitchFamily="18" charset="0"/>
            </a:endParaRPr>
          </a:p>
          <a:p>
            <a:pPr>
              <a:lnSpc>
                <a:spcPct val="150000"/>
              </a:lnSpc>
            </a:pPr>
            <a:r>
              <a:rPr lang="fr-FR" sz="1200" dirty="0">
                <a:latin typeface="Times New Roman" pitchFamily="18" charset="0"/>
                <a:cs typeface="Times New Roman" pitchFamily="18" charset="0"/>
              </a:rPr>
              <a:t>Notification d’acceptation :           </a:t>
            </a:r>
            <a:r>
              <a:rPr lang="fr-FR" sz="1200" dirty="0" smtClean="0">
                <a:latin typeface="Times New Roman" pitchFamily="18" charset="0"/>
                <a:cs typeface="Times New Roman" pitchFamily="18" charset="0"/>
              </a:rPr>
              <a:t>  25/10</a:t>
            </a:r>
            <a:r>
              <a:rPr lang="fr-FR" sz="1200" b="1" dirty="0" smtClean="0">
                <a:latin typeface="Times New Roman" pitchFamily="18" charset="0"/>
                <a:cs typeface="Times New Roman" pitchFamily="18" charset="0"/>
              </a:rPr>
              <a:t>/2021</a:t>
            </a:r>
            <a:endParaRPr lang="fr-FR" sz="1200" b="1" dirty="0">
              <a:latin typeface="Times New Roman" pitchFamily="18" charset="0"/>
              <a:cs typeface="Times New Roman" pitchFamily="18" charset="0"/>
            </a:endParaRPr>
          </a:p>
        </p:txBody>
      </p:sp>
      <p:sp>
        <p:nvSpPr>
          <p:cNvPr id="3079" name="Rectangle 22"/>
          <p:cNvSpPr>
            <a:spLocks noChangeArrowheads="1"/>
          </p:cNvSpPr>
          <p:nvPr/>
        </p:nvSpPr>
        <p:spPr bwMode="auto">
          <a:xfrm>
            <a:off x="117434" y="2351871"/>
            <a:ext cx="7758153" cy="273050"/>
          </a:xfrm>
          <a:prstGeom prst="rect">
            <a:avLst/>
          </a:prstGeom>
          <a:solidFill>
            <a:srgbClr val="33CCFF"/>
          </a:solidFill>
          <a:ln w="3175">
            <a:solidFill>
              <a:schemeClr val="tx1"/>
            </a:solidFill>
            <a:miter lim="800000"/>
            <a:headEnd/>
            <a:tailEnd/>
          </a:ln>
        </p:spPr>
        <p:txBody>
          <a:bodyPr wrap="square" lIns="104306" tIns="52153" rIns="104306" bIns="52153">
            <a:spAutoFit/>
          </a:bodyPr>
          <a:lstStyle/>
          <a:p>
            <a:pPr algn="ctr"/>
            <a:r>
              <a:rPr lang="fr-FR" sz="1100" b="1" i="1" dirty="0" smtClean="0">
                <a:solidFill>
                  <a:srgbClr val="000000"/>
                </a:solidFill>
              </a:rPr>
              <a:t>Comité  d’honneur  </a:t>
            </a:r>
            <a:endParaRPr lang="fr-FR" sz="1100" dirty="0">
              <a:solidFill>
                <a:srgbClr val="000000"/>
              </a:solidFill>
            </a:endParaRPr>
          </a:p>
        </p:txBody>
      </p:sp>
      <p:sp>
        <p:nvSpPr>
          <p:cNvPr id="3080" name="Rectangle 24"/>
          <p:cNvSpPr>
            <a:spLocks noChangeArrowheads="1"/>
          </p:cNvSpPr>
          <p:nvPr/>
        </p:nvSpPr>
        <p:spPr bwMode="auto">
          <a:xfrm>
            <a:off x="144463" y="3852069"/>
            <a:ext cx="3719512" cy="4721973"/>
          </a:xfrm>
          <a:prstGeom prst="rect">
            <a:avLst/>
          </a:prstGeom>
          <a:noFill/>
          <a:ln w="9525">
            <a:noFill/>
            <a:miter lim="800000"/>
            <a:headEnd/>
            <a:tailEnd/>
          </a:ln>
        </p:spPr>
        <p:txBody>
          <a:bodyPr wrap="square" lIns="104306" tIns="52153" rIns="104306" bIns="52153">
            <a:spAutoFit/>
          </a:bodyPr>
          <a:lstStyle/>
          <a:p>
            <a:r>
              <a:rPr lang="fr-FR" sz="1000" dirty="0" smtClean="0">
                <a:latin typeface="Times New Roman" pitchFamily="18" charset="0"/>
                <a:cs typeface="Times New Roman" pitchFamily="18" charset="0"/>
              </a:rPr>
              <a:t>Pr MERZOUK </a:t>
            </a:r>
            <a:r>
              <a:rPr lang="fr-FR" sz="1000" dirty="0" err="1" smtClean="0">
                <a:latin typeface="Times New Roman" pitchFamily="18" charset="0"/>
                <a:cs typeface="Times New Roman" pitchFamily="18" charset="0"/>
              </a:rPr>
              <a:t>Abdessamad</a:t>
            </a:r>
            <a:r>
              <a:rPr lang="fr-FR" sz="1000" dirty="0" smtClean="0">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endParaRPr lang="fr-FR" sz="1000" dirty="0">
              <a:latin typeface="Times New Roman" pitchFamily="18" charset="0"/>
              <a:cs typeface="Times New Roman" pitchFamily="18" charset="0"/>
            </a:endParaRPr>
          </a:p>
          <a:p>
            <a:r>
              <a:rPr lang="fr-FR" sz="1000" dirty="0" smtClean="0">
                <a:latin typeface="Times New Roman" pitchFamily="18" charset="0"/>
                <a:cs typeface="Times New Roman" pitchFamily="18" charset="0"/>
              </a:rPr>
              <a:t>Pr </a:t>
            </a:r>
            <a:r>
              <a:rPr lang="fr-FR" sz="1000" dirty="0">
                <a:latin typeface="Times New Roman" pitchFamily="18" charset="0"/>
                <a:cs typeface="Times New Roman" pitchFamily="18" charset="0"/>
              </a:rPr>
              <a:t>BENABADJI </a:t>
            </a:r>
            <a:r>
              <a:rPr lang="fr-FR" sz="1000" dirty="0" err="1">
                <a:latin typeface="Times New Roman" pitchFamily="18" charset="0"/>
                <a:cs typeface="Times New Roman" pitchFamily="18" charset="0"/>
              </a:rPr>
              <a:t>Noury</a:t>
            </a:r>
            <a:r>
              <a:rPr lang="fr-FR" sz="1000" dirty="0">
                <a:latin typeface="Times New Roman" pitchFamily="18" charset="0"/>
                <a:cs typeface="Times New Roman" pitchFamily="18" charset="0"/>
              </a:rPr>
              <a:t>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Tlemcen)</a:t>
            </a:r>
          </a:p>
          <a:p>
            <a:r>
              <a:rPr lang="fr-FR" sz="1000" dirty="0">
                <a:latin typeface="Times New Roman" pitchFamily="18" charset="0"/>
                <a:cs typeface="Times New Roman" pitchFamily="18" charset="0"/>
              </a:rPr>
              <a:t>Pr STAMBOULI  </a:t>
            </a:r>
            <a:r>
              <a:rPr lang="fr-FR" sz="1000" dirty="0" err="1">
                <a:latin typeface="Times New Roman" pitchFamily="18" charset="0"/>
                <a:cs typeface="Times New Roman" pitchFamily="18" charset="0"/>
              </a:rPr>
              <a:t>Hassiba</a:t>
            </a:r>
            <a:r>
              <a:rPr lang="fr-FR" sz="1000" dirty="0">
                <a:latin typeface="Times New Roman" pitchFamily="18" charset="0"/>
                <a:cs typeface="Times New Roman" pitchFamily="18" charset="0"/>
              </a:rPr>
              <a:t>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Tlemcen)</a:t>
            </a:r>
          </a:p>
          <a:p>
            <a:r>
              <a:rPr lang="fr-FR" sz="1000" dirty="0">
                <a:latin typeface="Times New Roman" pitchFamily="18" charset="0"/>
                <a:cs typeface="Times New Roman" pitchFamily="18" charset="0"/>
              </a:rPr>
              <a:t>Pr  HASSANI Fayçal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a:t>
            </a:r>
            <a:r>
              <a:rPr lang="fr-FR" sz="1000" dirty="0" smtClean="0">
                <a:latin typeface="Times New Roman" pitchFamily="18" charset="0"/>
                <a:cs typeface="Times New Roman" pitchFamily="18" charset="0"/>
              </a:rPr>
              <a:t>Tlemcen</a:t>
            </a:r>
          </a:p>
          <a:p>
            <a:r>
              <a:rPr lang="en-US" sz="1000" dirty="0" smtClean="0">
                <a:latin typeface="Times New Roman" pitchFamily="18" charset="0"/>
                <a:cs typeface="Times New Roman" pitchFamily="18" charset="0"/>
              </a:rPr>
              <a:t>Pr </a:t>
            </a:r>
            <a:r>
              <a:rPr lang="fr-FR" sz="1000" dirty="0" smtClean="0">
                <a:latin typeface="Times New Roman" pitchFamily="18" charset="0"/>
                <a:cs typeface="Times New Roman" pitchFamily="18" charset="0"/>
              </a:rPr>
              <a:t>BENDI-DJELLOUL S.M. </a:t>
            </a:r>
            <a:r>
              <a:rPr lang="fr-FR" sz="1000" dirty="0" err="1" smtClean="0">
                <a:latin typeface="Times New Roman" pitchFamily="18" charset="0"/>
                <a:cs typeface="Times New Roman" pitchFamily="18" charset="0"/>
              </a:rPr>
              <a:t>Bahaeddine</a:t>
            </a:r>
            <a:r>
              <a:rPr lang="fr-FR" sz="1000" dirty="0" smtClean="0">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fr-FR" sz="1000" dirty="0" smtClean="0">
                <a:latin typeface="Times New Roman" pitchFamily="18" charset="0"/>
                <a:cs typeface="Times New Roman" pitchFamily="18" charset="0"/>
              </a:rPr>
              <a:t>Pr GAOUAR BENYELLES </a:t>
            </a:r>
            <a:r>
              <a:rPr lang="fr-FR" sz="1000" dirty="0" err="1" smtClean="0">
                <a:latin typeface="Times New Roman" pitchFamily="18" charset="0"/>
                <a:cs typeface="Times New Roman" pitchFamily="18" charset="0"/>
              </a:rPr>
              <a:t>Nacira</a:t>
            </a:r>
            <a:r>
              <a:rPr lang="fr-FR" sz="1000" dirty="0" smtClean="0">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fr-FR" sz="1000" dirty="0" smtClean="0">
                <a:latin typeface="Times New Roman" pitchFamily="18" charset="0"/>
                <a:cs typeface="Times New Roman" pitchFamily="18" charset="0"/>
              </a:rPr>
              <a:t>Pr TALEB Amina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fr-FR" sz="1000" dirty="0" smtClean="0">
                <a:latin typeface="Times New Roman" pitchFamily="18" charset="0"/>
                <a:cs typeface="Times New Roman" pitchFamily="18" charset="0"/>
              </a:rPr>
              <a:t>Pr BELAIDI </a:t>
            </a:r>
            <a:r>
              <a:rPr lang="fr-FR" sz="1000" dirty="0" err="1" smtClean="0">
                <a:latin typeface="Times New Roman" pitchFamily="18" charset="0"/>
                <a:cs typeface="Times New Roman" pitchFamily="18" charset="0"/>
              </a:rPr>
              <a:t>Nouria</a:t>
            </a:r>
            <a:r>
              <a:rPr lang="fr-FR" sz="1000" dirty="0" smtClean="0">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endParaRPr lang="fr-FR" sz="1000" dirty="0">
              <a:latin typeface="Times New Roman" pitchFamily="18" charset="0"/>
              <a:cs typeface="Times New Roman" pitchFamily="18" charset="0"/>
            </a:endParaRPr>
          </a:p>
          <a:p>
            <a:r>
              <a:rPr lang="fr-FR" sz="1000" dirty="0" smtClean="0">
                <a:latin typeface="Times New Roman" pitchFamily="18" charset="0"/>
                <a:cs typeface="Times New Roman" pitchFamily="18" charset="0"/>
              </a:rPr>
              <a:t>Pr BELKHODJA Moulay Université d’Oran 1</a:t>
            </a:r>
          </a:p>
          <a:p>
            <a:r>
              <a:rPr lang="fr-FR" sz="1000" dirty="0" smtClean="0">
                <a:latin typeface="Times New Roman" pitchFamily="18" charset="0"/>
                <a:cs typeface="Times New Roman" pitchFamily="18" charset="0"/>
              </a:rPr>
              <a:t>Pr  </a:t>
            </a:r>
            <a:r>
              <a:rPr lang="fr-FR" sz="1000" dirty="0">
                <a:latin typeface="Times New Roman" pitchFamily="18" charset="0"/>
                <a:cs typeface="Times New Roman" pitchFamily="18" charset="0"/>
              </a:rPr>
              <a:t>CHERIFI </a:t>
            </a:r>
            <a:r>
              <a:rPr lang="fr-FR" sz="1000" dirty="0" err="1">
                <a:latin typeface="Times New Roman" pitchFamily="18" charset="0"/>
                <a:cs typeface="Times New Roman" pitchFamily="18" charset="0"/>
              </a:rPr>
              <a:t>Kouider</a:t>
            </a:r>
            <a:r>
              <a:rPr lang="fr-FR" sz="1000" dirty="0">
                <a:latin typeface="Times New Roman" pitchFamily="18" charset="0"/>
                <a:cs typeface="Times New Roman" pitchFamily="18" charset="0"/>
              </a:rPr>
              <a:t>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SBA</a:t>
            </a:r>
            <a:r>
              <a:rPr lang="fr-FR" sz="1000" dirty="0" smtClean="0">
                <a:latin typeface="Times New Roman" pitchFamily="18" charset="0"/>
                <a:cs typeface="Times New Roman" pitchFamily="18" charset="0"/>
              </a:rPr>
              <a:t>)</a:t>
            </a:r>
          </a:p>
          <a:p>
            <a:r>
              <a:rPr lang="fr-FR" sz="1000" dirty="0" smtClean="0">
                <a:latin typeface="Times New Roman" pitchFamily="18" charset="0"/>
                <a:cs typeface="Times New Roman" pitchFamily="18" charset="0"/>
              </a:rPr>
              <a:t>Pr MAHDADI </a:t>
            </a:r>
            <a:r>
              <a:rPr lang="fr-FR" sz="1000" dirty="0" err="1" smtClean="0">
                <a:latin typeface="Times New Roman" pitchFamily="18" charset="0"/>
                <a:cs typeface="Times New Roman" pitchFamily="18" charset="0"/>
              </a:rPr>
              <a:t>Zoheir</a:t>
            </a:r>
            <a:r>
              <a:rPr lang="fr-FR" sz="1000" dirty="0" smtClean="0">
                <a:latin typeface="Times New Roman" pitchFamily="18" charset="0"/>
                <a:cs typeface="Times New Roman" pitchFamily="18" charset="0"/>
              </a:rPr>
              <a:t>  Université SBA</a:t>
            </a:r>
          </a:p>
          <a:p>
            <a:r>
              <a:rPr lang="fr-FR" sz="1000" dirty="0" smtClean="0">
                <a:latin typeface="Times New Roman" pitchFamily="18" charset="0"/>
                <a:cs typeface="Times New Roman" pitchFamily="18" charset="0"/>
              </a:rPr>
              <a:t>Pr LETRACHE Ali Université de SBA</a:t>
            </a:r>
            <a:endParaRPr lang="en-US" sz="1000" dirty="0">
              <a:latin typeface="Times New Roman" pitchFamily="18" charset="0"/>
              <a:cs typeface="Times New Roman" pitchFamily="18" charset="0"/>
            </a:endParaRPr>
          </a:p>
          <a:p>
            <a:r>
              <a:rPr lang="fr-FR" sz="1000" dirty="0">
                <a:latin typeface="Times New Roman" pitchFamily="18" charset="0"/>
                <a:cs typeface="Times New Roman" pitchFamily="18" charset="0"/>
              </a:rPr>
              <a:t>Pr MOSTAFAI </a:t>
            </a:r>
            <a:r>
              <a:rPr lang="fr-FR" sz="1000" dirty="0" err="1">
                <a:latin typeface="Times New Roman" pitchFamily="18" charset="0"/>
                <a:cs typeface="Times New Roman" pitchFamily="18" charset="0"/>
              </a:rPr>
              <a:t>Nourredine</a:t>
            </a:r>
            <a:r>
              <a:rPr lang="fr-FR" sz="1000" dirty="0">
                <a:latin typeface="Times New Roman" pitchFamily="18" charset="0"/>
                <a:cs typeface="Times New Roman" pitchFamily="18" charset="0"/>
              </a:rPr>
              <a:t>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Tlemcen)</a:t>
            </a:r>
          </a:p>
          <a:p>
            <a:r>
              <a:rPr lang="fr-FR" sz="1000" dirty="0">
                <a:latin typeface="Times New Roman" pitchFamily="18" charset="0"/>
                <a:cs typeface="Times New Roman" pitchFamily="18" charset="0"/>
              </a:rPr>
              <a:t>Pr HADDOUCHE Idriss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de Tlemcen</a:t>
            </a:r>
            <a:r>
              <a:rPr lang="fr-FR" sz="1000" dirty="0" smtClean="0">
                <a:latin typeface="Times New Roman" pitchFamily="18" charset="0"/>
                <a:cs typeface="Times New Roman" pitchFamily="18" charset="0"/>
              </a:rPr>
              <a:t>)</a:t>
            </a:r>
          </a:p>
          <a:p>
            <a:r>
              <a:rPr lang="fr-FR" sz="1000" dirty="0" smtClean="0">
                <a:latin typeface="Times New Roman" pitchFamily="18" charset="0"/>
                <a:cs typeface="Times New Roman" pitchFamily="18" charset="0"/>
              </a:rPr>
              <a:t>Pr BORSALI Mohamed Habib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Saida </a:t>
            </a:r>
            <a:endParaRPr lang="fr-FR" sz="1000" dirty="0">
              <a:latin typeface="Times New Roman" pitchFamily="18" charset="0"/>
              <a:cs typeface="Times New Roman" pitchFamily="18" charset="0"/>
            </a:endParaRPr>
          </a:p>
          <a:p>
            <a:r>
              <a:rPr lang="fr-FR" sz="1000" dirty="0">
                <a:latin typeface="Times New Roman" pitchFamily="18" charset="0"/>
                <a:cs typeface="Times New Roman" pitchFamily="18" charset="0"/>
              </a:rPr>
              <a:t>Dr ABOURA </a:t>
            </a:r>
            <a:r>
              <a:rPr lang="fr-FR" sz="1000" dirty="0" err="1">
                <a:latin typeface="Times New Roman" pitchFamily="18" charset="0"/>
                <a:cs typeface="Times New Roman" pitchFamily="18" charset="0"/>
              </a:rPr>
              <a:t>Redda</a:t>
            </a:r>
            <a:r>
              <a:rPr lang="fr-FR" sz="1000" dirty="0">
                <a:latin typeface="Times New Roman" pitchFamily="18" charset="0"/>
                <a:cs typeface="Times New Roman" pitchFamily="18" charset="0"/>
              </a:rPr>
              <a:t> (</a:t>
            </a:r>
            <a:r>
              <a:rPr lang="fr-FR" sz="1000" dirty="0" err="1">
                <a:latin typeface="Times New Roman" pitchFamily="18" charset="0"/>
                <a:cs typeface="Times New Roman" pitchFamily="18" charset="0"/>
              </a:rPr>
              <a:t>Univ</a:t>
            </a:r>
            <a:r>
              <a:rPr lang="fr-FR" sz="1000" dirty="0">
                <a:latin typeface="Times New Roman" pitchFamily="18" charset="0"/>
                <a:cs typeface="Times New Roman" pitchFamily="18" charset="0"/>
              </a:rPr>
              <a:t>. Tlemcen)</a:t>
            </a:r>
          </a:p>
          <a:p>
            <a:r>
              <a:rPr lang="en-US" sz="1000" dirty="0">
                <a:latin typeface="Times New Roman" pitchFamily="18" charset="0"/>
                <a:cs typeface="Times New Roman" pitchFamily="18" charset="0"/>
              </a:rPr>
              <a:t>Dr BENARADJ </a:t>
            </a:r>
            <a:r>
              <a:rPr lang="en-US" sz="1000" dirty="0" err="1">
                <a:latin typeface="Times New Roman" pitchFamily="18" charset="0"/>
                <a:cs typeface="Times New Roman" pitchFamily="18" charset="0"/>
              </a:rPr>
              <a:t>Abdelkrim</a:t>
            </a:r>
            <a:r>
              <a:rPr lang="en-US" sz="1000" dirty="0">
                <a:latin typeface="Times New Roman" pitchFamily="18" charset="0"/>
                <a:cs typeface="Times New Roman" pitchFamily="18" charset="0"/>
              </a:rPr>
              <a:t> (Centre Univ. </a:t>
            </a:r>
            <a:r>
              <a:rPr lang="en-US" sz="1000" dirty="0" err="1">
                <a:latin typeface="Times New Roman" pitchFamily="18" charset="0"/>
                <a:cs typeface="Times New Roman" pitchFamily="18" charset="0"/>
              </a:rPr>
              <a:t>Naâma</a:t>
            </a:r>
            <a:r>
              <a:rPr lang="en-US" sz="1000" dirty="0">
                <a:latin typeface="Times New Roman" pitchFamily="18" charset="0"/>
                <a:cs typeface="Times New Roman" pitchFamily="18" charset="0"/>
              </a:rPr>
              <a:t>)</a:t>
            </a:r>
          </a:p>
          <a:p>
            <a:r>
              <a:rPr lang="fr-FR" sz="1000" dirty="0">
                <a:latin typeface="Times New Roman" pitchFamily="18" charset="0"/>
                <a:cs typeface="Times New Roman" pitchFamily="18" charset="0"/>
              </a:rPr>
              <a:t>Dr BENZOHRA Brahim (CRSTRA) !!!!!</a:t>
            </a:r>
          </a:p>
          <a:p>
            <a:r>
              <a:rPr lang="en-US" sz="1000" dirty="0" smtClean="0">
                <a:latin typeface="Times New Roman" pitchFamily="18" charset="0"/>
                <a:cs typeface="Times New Roman" pitchFamily="18" charset="0"/>
              </a:rPr>
              <a:t>Dr BOUCHERIT </a:t>
            </a:r>
            <a:r>
              <a:rPr lang="en-US" sz="1000" dirty="0" err="1" smtClean="0">
                <a:latin typeface="Times New Roman" pitchFamily="18" charset="0"/>
                <a:cs typeface="Times New Roman" pitchFamily="18" charset="0"/>
              </a:rPr>
              <a:t>Hafidha</a:t>
            </a:r>
            <a:r>
              <a:rPr lang="en-US" sz="1000" dirty="0" smtClean="0">
                <a:latin typeface="Times New Roman" pitchFamily="18" charset="0"/>
                <a:cs typeface="Times New Roman" pitchFamily="18" charset="0"/>
              </a:rPr>
              <a:t> (Centre Univ. </a:t>
            </a:r>
            <a:r>
              <a:rPr lang="en-US" sz="1000" dirty="0" err="1" smtClean="0">
                <a:latin typeface="Times New Roman" pitchFamily="18" charset="0"/>
                <a:cs typeface="Times New Roman" pitchFamily="18" charset="0"/>
              </a:rPr>
              <a:t>Naâma</a:t>
            </a:r>
            <a:r>
              <a:rPr lang="en-US" sz="1000" dirty="0" smtClean="0">
                <a:latin typeface="Times New Roman" pitchFamily="18" charset="0"/>
                <a:cs typeface="Times New Roman" pitchFamily="18" charset="0"/>
              </a:rPr>
              <a:t>)</a:t>
            </a:r>
          </a:p>
          <a:p>
            <a:r>
              <a:rPr lang="en-US" sz="1000" dirty="0" smtClean="0">
                <a:solidFill>
                  <a:srgbClr val="000000"/>
                </a:solidFill>
                <a:latin typeface="Times New Roman" pitchFamily="18" charset="0"/>
                <a:cs typeface="Times New Roman" pitchFamily="18" charset="0"/>
              </a:rPr>
              <a:t>Dr </a:t>
            </a:r>
            <a:r>
              <a:rPr lang="en-US" sz="1000" dirty="0">
                <a:solidFill>
                  <a:srgbClr val="000000"/>
                </a:solidFill>
                <a:latin typeface="Times New Roman" pitchFamily="18" charset="0"/>
                <a:cs typeface="Times New Roman" pitchFamily="18" charset="0"/>
              </a:rPr>
              <a:t>MORSLI </a:t>
            </a:r>
            <a:r>
              <a:rPr lang="en-US" sz="1000" dirty="0" err="1">
                <a:solidFill>
                  <a:srgbClr val="000000"/>
                </a:solidFill>
                <a:latin typeface="Times New Roman" pitchFamily="18" charset="0"/>
                <a:cs typeface="Times New Roman" pitchFamily="18" charset="0"/>
              </a:rPr>
              <a:t>Boutkhil</a:t>
            </a:r>
            <a:r>
              <a:rPr lang="en-US" sz="1000" dirty="0">
                <a:solidFill>
                  <a:srgbClr val="000000"/>
                </a:solidFill>
                <a:latin typeface="Times New Roman" pitchFamily="18" charset="0"/>
                <a:cs typeface="Times New Roman" pitchFamily="18" charset="0"/>
              </a:rPr>
              <a:t> (INRF de </a:t>
            </a:r>
            <a:r>
              <a:rPr lang="en-US" sz="1000" dirty="0" err="1">
                <a:solidFill>
                  <a:srgbClr val="000000"/>
                </a:solidFill>
                <a:latin typeface="Times New Roman" pitchFamily="18" charset="0"/>
                <a:cs typeface="Times New Roman" pitchFamily="18" charset="0"/>
              </a:rPr>
              <a:t>Tlemcen</a:t>
            </a:r>
            <a:r>
              <a:rPr lang="en-US" sz="1000" dirty="0" smtClean="0">
                <a:solidFill>
                  <a:srgbClr val="000000"/>
                </a:solidFill>
                <a:latin typeface="Times New Roman" pitchFamily="18" charset="0"/>
                <a:cs typeface="Times New Roman" pitchFamily="18" charset="0"/>
              </a:rPr>
              <a:t>)</a:t>
            </a:r>
            <a:endParaRPr lang="en-US" sz="1000" dirty="0">
              <a:solidFill>
                <a:srgbClr val="000000"/>
              </a:solidFill>
              <a:latin typeface="Times New Roman" pitchFamily="18" charset="0"/>
              <a:cs typeface="Times New Roman" pitchFamily="18" charset="0"/>
            </a:endParaRPr>
          </a:p>
          <a:p>
            <a:r>
              <a:rPr lang="fr-FR" sz="1000" dirty="0" smtClean="0">
                <a:solidFill>
                  <a:srgbClr val="000000"/>
                </a:solidFill>
                <a:latin typeface="Times New Roman" pitchFamily="18" charset="0"/>
                <a:cs typeface="Times New Roman" pitchFamily="18" charset="0"/>
              </a:rPr>
              <a:t>Dr </a:t>
            </a:r>
            <a:r>
              <a:rPr lang="fr-FR" sz="1000" dirty="0">
                <a:solidFill>
                  <a:srgbClr val="000000"/>
                </a:solidFill>
                <a:latin typeface="Times New Roman" pitchFamily="18" charset="0"/>
                <a:cs typeface="Times New Roman" pitchFamily="18" charset="0"/>
              </a:rPr>
              <a:t>NASRALAH </a:t>
            </a:r>
            <a:r>
              <a:rPr lang="fr-FR" sz="1000" dirty="0" err="1">
                <a:solidFill>
                  <a:srgbClr val="000000"/>
                </a:solidFill>
                <a:latin typeface="Times New Roman" pitchFamily="18" charset="0"/>
                <a:cs typeface="Times New Roman" pitchFamily="18" charset="0"/>
              </a:rPr>
              <a:t>Yahia</a:t>
            </a:r>
            <a:r>
              <a:rPr lang="fr-FR" sz="1000" dirty="0">
                <a:solidFill>
                  <a:srgbClr val="000000"/>
                </a:solidFill>
                <a:latin typeface="Times New Roman" pitchFamily="18" charset="0"/>
                <a:cs typeface="Times New Roman" pitchFamily="18" charset="0"/>
              </a:rPr>
              <a:t> (</a:t>
            </a:r>
            <a:r>
              <a:rPr lang="fr-FR" sz="1000" dirty="0" err="1">
                <a:solidFill>
                  <a:srgbClr val="000000"/>
                </a:solidFill>
                <a:latin typeface="Times New Roman" pitchFamily="18" charset="0"/>
                <a:cs typeface="Times New Roman" pitchFamily="18" charset="0"/>
              </a:rPr>
              <a:t>Univ</a:t>
            </a:r>
            <a:r>
              <a:rPr lang="fr-FR" sz="1000" dirty="0">
                <a:solidFill>
                  <a:srgbClr val="000000"/>
                </a:solidFill>
                <a:latin typeface="Times New Roman" pitchFamily="18" charset="0"/>
                <a:cs typeface="Times New Roman" pitchFamily="18" charset="0"/>
              </a:rPr>
              <a:t>. Saida</a:t>
            </a:r>
            <a:r>
              <a:rPr lang="fr-FR" sz="1000" dirty="0" smtClean="0">
                <a:solidFill>
                  <a:srgbClr val="000000"/>
                </a:solidFill>
                <a:latin typeface="Times New Roman" pitchFamily="18" charset="0"/>
                <a:cs typeface="Times New Roman" pitchFamily="18" charset="0"/>
              </a:rPr>
              <a:t>)</a:t>
            </a:r>
            <a:endParaRPr lang="fr-FR" sz="1000" dirty="0">
              <a:solidFill>
                <a:srgbClr val="000000"/>
              </a:solidFill>
              <a:latin typeface="Times New Roman" pitchFamily="18" charset="0"/>
              <a:cs typeface="Times New Roman" pitchFamily="18" charset="0"/>
            </a:endParaRPr>
          </a:p>
          <a:p>
            <a:r>
              <a:rPr lang="en-US" sz="1000" dirty="0" smtClean="0">
                <a:solidFill>
                  <a:srgbClr val="000000"/>
                </a:solidFill>
                <a:latin typeface="Times New Roman" pitchFamily="18" charset="0"/>
                <a:cs typeface="Times New Roman" pitchFamily="18" charset="0"/>
              </a:rPr>
              <a:t>Dr BELHACINI Fatima  </a:t>
            </a:r>
            <a:r>
              <a:rPr lang="en-US" sz="1000" dirty="0" err="1" smtClean="0">
                <a:solidFill>
                  <a:srgbClr val="000000"/>
                </a:solidFill>
                <a:latin typeface="Times New Roman" pitchFamily="18" charset="0"/>
                <a:cs typeface="Times New Roman" pitchFamily="18" charset="0"/>
              </a:rPr>
              <a:t>Univ</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Ain</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Temouchent</a:t>
            </a:r>
            <a:r>
              <a:rPr lang="en-US" sz="1000" dirty="0" smtClean="0">
                <a:solidFill>
                  <a:srgbClr val="000000"/>
                </a:solidFill>
                <a:latin typeface="Times New Roman" pitchFamily="18" charset="0"/>
                <a:cs typeface="Times New Roman" pitchFamily="18" charset="0"/>
              </a:rPr>
              <a:t> </a:t>
            </a:r>
          </a:p>
          <a:p>
            <a:r>
              <a:rPr lang="en-US" sz="1000" dirty="0" smtClean="0">
                <a:solidFill>
                  <a:srgbClr val="000000"/>
                </a:solidFill>
                <a:latin typeface="Times New Roman" pitchFamily="18" charset="0"/>
                <a:cs typeface="Times New Roman" pitchFamily="18" charset="0"/>
              </a:rPr>
              <a:t>Dr AMARA Mohamed </a:t>
            </a:r>
            <a:r>
              <a:rPr lang="en-US" sz="1000" dirty="0" err="1" smtClean="0">
                <a:solidFill>
                  <a:srgbClr val="000000"/>
                </a:solidFill>
                <a:latin typeface="Times New Roman" pitchFamily="18" charset="0"/>
                <a:cs typeface="Times New Roman" pitchFamily="18" charset="0"/>
              </a:rPr>
              <a:t>Univ</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Ain</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Temouchent</a:t>
            </a:r>
            <a:r>
              <a:rPr lang="en-US" sz="1000" dirty="0" smtClean="0">
                <a:solidFill>
                  <a:srgbClr val="000000"/>
                </a:solidFill>
                <a:latin typeface="Times New Roman" pitchFamily="18" charset="0"/>
                <a:cs typeface="Times New Roman" pitchFamily="18" charset="0"/>
              </a:rPr>
              <a:t> </a:t>
            </a:r>
          </a:p>
          <a:p>
            <a:r>
              <a:rPr lang="en-US" sz="1000" dirty="0" smtClean="0">
                <a:solidFill>
                  <a:srgbClr val="000000"/>
                </a:solidFill>
                <a:latin typeface="Times New Roman" pitchFamily="18" charset="0"/>
                <a:cs typeface="Times New Roman" pitchFamily="18" charset="0"/>
              </a:rPr>
              <a:t>Dr BARKA </a:t>
            </a:r>
            <a:r>
              <a:rPr lang="en-US" sz="1000" dirty="0" err="1" smtClean="0">
                <a:solidFill>
                  <a:srgbClr val="000000"/>
                </a:solidFill>
                <a:latin typeface="Times New Roman" pitchFamily="18" charset="0"/>
                <a:cs typeface="Times New Roman" pitchFamily="18" charset="0"/>
              </a:rPr>
              <a:t>Fatiha</a:t>
            </a:r>
            <a:r>
              <a:rPr lang="en-US" sz="1000" dirty="0" smtClean="0">
                <a:solidFill>
                  <a:srgbClr val="000000"/>
                </a:solidFill>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endParaRPr lang="en-US" sz="1000" dirty="0" smtClean="0">
              <a:solidFill>
                <a:srgbClr val="000000"/>
              </a:solidFill>
              <a:latin typeface="Times New Roman" pitchFamily="18" charset="0"/>
              <a:cs typeface="Times New Roman" pitchFamily="18" charset="0"/>
            </a:endParaRPr>
          </a:p>
          <a:p>
            <a:r>
              <a:rPr lang="en-US" sz="1000" dirty="0" smtClean="0">
                <a:solidFill>
                  <a:srgbClr val="000000"/>
                </a:solidFill>
                <a:latin typeface="Times New Roman" pitchFamily="18" charset="0"/>
                <a:cs typeface="Times New Roman" pitchFamily="18" charset="0"/>
              </a:rPr>
              <a:t>Dr BENDI DJELLOUL </a:t>
            </a:r>
            <a:r>
              <a:rPr lang="en-US" sz="1000" dirty="0" err="1" smtClean="0">
                <a:solidFill>
                  <a:srgbClr val="000000"/>
                </a:solidFill>
                <a:latin typeface="Times New Roman" pitchFamily="18" charset="0"/>
                <a:cs typeface="Times New Roman" pitchFamily="18" charset="0"/>
              </a:rPr>
              <a:t>Moncif</a:t>
            </a:r>
            <a:r>
              <a:rPr lang="en-US" sz="1000" dirty="0" smtClean="0">
                <a:solidFill>
                  <a:srgbClr val="000000"/>
                </a:solidFill>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fr-FR" sz="1000" dirty="0" smtClean="0">
                <a:solidFill>
                  <a:srgbClr val="000000"/>
                </a:solidFill>
                <a:latin typeface="Times New Roman" pitchFamily="18" charset="0"/>
                <a:cs typeface="Times New Roman" pitchFamily="18" charset="0"/>
              </a:rPr>
              <a:t>Dr KECHAIRI </a:t>
            </a:r>
            <a:r>
              <a:rPr lang="fr-FR" sz="1000" dirty="0" err="1" smtClean="0">
                <a:solidFill>
                  <a:srgbClr val="000000"/>
                </a:solidFill>
                <a:latin typeface="Times New Roman" pitchFamily="18" charset="0"/>
                <a:cs typeface="Times New Roman" pitchFamily="18" charset="0"/>
              </a:rPr>
              <a:t>Reda</a:t>
            </a:r>
            <a:r>
              <a:rPr lang="fr-FR" sz="1000" dirty="0" smtClean="0">
                <a:solidFill>
                  <a:srgbClr val="000000"/>
                </a:solidFill>
                <a:latin typeface="Times New Roman" pitchFamily="18" charset="0"/>
                <a:cs typeface="Times New Roman" pitchFamily="18" charset="0"/>
              </a:rPr>
              <a:t>  </a:t>
            </a:r>
            <a:r>
              <a:rPr lang="en-US" sz="1000" dirty="0" smtClean="0">
                <a:solidFill>
                  <a:srgbClr val="000000"/>
                </a:solidFill>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endParaRPr lang="en-US" sz="1000" dirty="0" smtClean="0">
              <a:solidFill>
                <a:srgbClr val="000000"/>
              </a:solidFill>
              <a:latin typeface="Times New Roman" pitchFamily="18" charset="0"/>
              <a:cs typeface="Times New Roman" pitchFamily="18" charset="0"/>
            </a:endParaRPr>
          </a:p>
          <a:p>
            <a:endParaRPr lang="en-US" sz="1000" dirty="0">
              <a:solidFill>
                <a:srgbClr val="000000"/>
              </a:solidFill>
              <a:latin typeface="Times New Roman" pitchFamily="18" charset="0"/>
              <a:cs typeface="Times New Roman" pitchFamily="18" charset="0"/>
            </a:endParaRPr>
          </a:p>
          <a:p>
            <a:endParaRPr lang="en-US" sz="1000" dirty="0"/>
          </a:p>
          <a:p>
            <a:endParaRPr lang="fr-FR" sz="1000" dirty="0">
              <a:solidFill>
                <a:srgbClr val="000000"/>
              </a:solidFill>
            </a:endParaRPr>
          </a:p>
        </p:txBody>
      </p:sp>
      <p:sp>
        <p:nvSpPr>
          <p:cNvPr id="3081" name="Rectangle 27"/>
          <p:cNvSpPr>
            <a:spLocks noChangeArrowheads="1"/>
          </p:cNvSpPr>
          <p:nvPr/>
        </p:nvSpPr>
        <p:spPr bwMode="auto">
          <a:xfrm>
            <a:off x="3975100" y="4352135"/>
            <a:ext cx="3875088" cy="2259761"/>
          </a:xfrm>
          <a:prstGeom prst="rect">
            <a:avLst/>
          </a:prstGeom>
          <a:noFill/>
          <a:ln w="9525">
            <a:noFill/>
            <a:miter lim="800000"/>
            <a:headEnd/>
            <a:tailEnd/>
          </a:ln>
        </p:spPr>
        <p:txBody>
          <a:bodyPr wrap="square" lIns="104306" tIns="52153" rIns="104306" bIns="52153">
            <a:spAutoFit/>
          </a:bodyPr>
          <a:lstStyle/>
          <a:p>
            <a:r>
              <a:rPr lang="en-US" sz="1000" dirty="0" smtClean="0">
                <a:solidFill>
                  <a:srgbClr val="000000"/>
                </a:solidFill>
                <a:latin typeface="Times New Roman" pitchFamily="18" charset="0"/>
                <a:cs typeface="Times New Roman" pitchFamily="18" charset="0"/>
              </a:rPr>
              <a:t>Dr BARKA </a:t>
            </a:r>
            <a:r>
              <a:rPr lang="en-US" sz="1000" dirty="0" err="1" smtClean="0">
                <a:solidFill>
                  <a:srgbClr val="000000"/>
                </a:solidFill>
                <a:latin typeface="Times New Roman" pitchFamily="18" charset="0"/>
                <a:cs typeface="Times New Roman" pitchFamily="18" charset="0"/>
              </a:rPr>
              <a:t>Fatiha</a:t>
            </a:r>
            <a:r>
              <a:rPr lang="en-US" sz="1000" dirty="0" smtClean="0">
                <a:solidFill>
                  <a:srgbClr val="000000"/>
                </a:solidFill>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endParaRPr lang="en-US" sz="1000" dirty="0" smtClean="0">
              <a:solidFill>
                <a:srgbClr val="000000"/>
              </a:solidFill>
              <a:latin typeface="Times New Roman" pitchFamily="18" charset="0"/>
              <a:cs typeface="Times New Roman" pitchFamily="18" charset="0"/>
            </a:endParaRPr>
          </a:p>
          <a:p>
            <a:r>
              <a:rPr lang="en-US" sz="1000" dirty="0" smtClean="0">
                <a:solidFill>
                  <a:srgbClr val="000000"/>
                </a:solidFill>
                <a:latin typeface="Times New Roman" pitchFamily="18" charset="0"/>
                <a:cs typeface="Times New Roman" pitchFamily="18" charset="0"/>
              </a:rPr>
              <a:t>Dr </a:t>
            </a:r>
            <a:r>
              <a:rPr lang="en-US" sz="1000" dirty="0">
                <a:solidFill>
                  <a:srgbClr val="000000"/>
                </a:solidFill>
                <a:latin typeface="Times New Roman" pitchFamily="18" charset="0"/>
                <a:cs typeface="Times New Roman" pitchFamily="18" charset="0"/>
              </a:rPr>
              <a:t>BABALI </a:t>
            </a:r>
            <a:r>
              <a:rPr lang="en-US" sz="1000" dirty="0" err="1">
                <a:solidFill>
                  <a:srgbClr val="000000"/>
                </a:solidFill>
                <a:latin typeface="Times New Roman" pitchFamily="18" charset="0"/>
                <a:cs typeface="Times New Roman" pitchFamily="18" charset="0"/>
              </a:rPr>
              <a:t>Brahim</a:t>
            </a:r>
            <a:r>
              <a:rPr lang="en-US" sz="1000" dirty="0">
                <a:solidFill>
                  <a:srgbClr val="000000"/>
                </a:solidFill>
                <a:latin typeface="Times New Roman" pitchFamily="18" charset="0"/>
                <a:cs typeface="Times New Roman" pitchFamily="18" charset="0"/>
              </a:rPr>
              <a:t> (</a:t>
            </a:r>
            <a:r>
              <a:rPr lang="fr-FR" sz="1000" dirty="0" err="1">
                <a:solidFill>
                  <a:srgbClr val="000000"/>
                </a:solidFill>
                <a:latin typeface="Times New Roman" pitchFamily="18" charset="0"/>
                <a:cs typeface="Times New Roman" pitchFamily="18" charset="0"/>
              </a:rPr>
              <a:t>Univ</a:t>
            </a:r>
            <a:r>
              <a:rPr lang="fr-FR" sz="1000" dirty="0">
                <a:solidFill>
                  <a:srgbClr val="000000"/>
                </a:solidFill>
                <a:latin typeface="Times New Roman" pitchFamily="18" charset="0"/>
                <a:cs typeface="Times New Roman" pitchFamily="18" charset="0"/>
              </a:rPr>
              <a:t>. de Tlemcen)</a:t>
            </a:r>
          </a:p>
          <a:p>
            <a:r>
              <a:rPr lang="fr-FR" sz="1000" dirty="0" smtClean="0">
                <a:solidFill>
                  <a:srgbClr val="000000"/>
                </a:solidFill>
                <a:latin typeface="Times New Roman" pitchFamily="18" charset="0"/>
                <a:cs typeface="Times New Roman" pitchFamily="18" charset="0"/>
              </a:rPr>
              <a:t>Dr MEDJATI </a:t>
            </a:r>
            <a:r>
              <a:rPr lang="fr-FR" sz="1000" dirty="0" err="1" smtClean="0">
                <a:solidFill>
                  <a:srgbClr val="000000"/>
                </a:solidFill>
                <a:latin typeface="Times New Roman" pitchFamily="18" charset="0"/>
                <a:cs typeface="Times New Roman" pitchFamily="18" charset="0"/>
              </a:rPr>
              <a:t>Nadjat</a:t>
            </a:r>
            <a:r>
              <a:rPr lang="fr-FR" sz="1000" dirty="0" smtClean="0">
                <a:solidFill>
                  <a:srgbClr val="000000"/>
                </a:solidFill>
                <a:latin typeface="Times New Roman" pitchFamily="18" charset="0"/>
                <a:cs typeface="Times New Roman" pitchFamily="18" charset="0"/>
              </a:rPr>
              <a:t> (</a:t>
            </a:r>
            <a:r>
              <a:rPr lang="fr-FR" sz="1000" dirty="0" err="1" smtClean="0">
                <a:solidFill>
                  <a:srgbClr val="000000"/>
                </a:solidFill>
                <a:latin typeface="Times New Roman" pitchFamily="18" charset="0"/>
                <a:cs typeface="Times New Roman" pitchFamily="18" charset="0"/>
              </a:rPr>
              <a:t>Univ</a:t>
            </a:r>
            <a:r>
              <a:rPr lang="fr-FR" sz="1000" dirty="0" smtClean="0">
                <a:solidFill>
                  <a:srgbClr val="000000"/>
                </a:solidFill>
                <a:latin typeface="Times New Roman" pitchFamily="18" charset="0"/>
                <a:cs typeface="Times New Roman" pitchFamily="18" charset="0"/>
              </a:rPr>
              <a:t>. Tlemcen)</a:t>
            </a:r>
          </a:p>
          <a:p>
            <a:r>
              <a:rPr lang="en-US" sz="1000" dirty="0" smtClean="0">
                <a:solidFill>
                  <a:srgbClr val="000000"/>
                </a:solidFill>
                <a:latin typeface="Times New Roman" pitchFamily="18" charset="0"/>
                <a:cs typeface="Times New Roman" pitchFamily="18" charset="0"/>
              </a:rPr>
              <a:t>Dr ZETTAM Amine</a:t>
            </a:r>
            <a:r>
              <a:rPr lang="fr-FR" sz="1000" dirty="0" smtClean="0">
                <a:solidFill>
                  <a:srgbClr val="000000"/>
                </a:solidFill>
                <a:latin typeface="Times New Roman" pitchFamily="18" charset="0"/>
                <a:cs typeface="Times New Roman" pitchFamily="18" charset="0"/>
              </a:rPr>
              <a:t> </a:t>
            </a:r>
            <a:r>
              <a:rPr lang="fr-FR" sz="1000" dirty="0" err="1" smtClean="0">
                <a:solidFill>
                  <a:srgbClr val="000000"/>
                </a:solidFill>
                <a:latin typeface="Times New Roman" pitchFamily="18" charset="0"/>
                <a:cs typeface="Times New Roman" pitchFamily="18" charset="0"/>
              </a:rPr>
              <a:t>Univ</a:t>
            </a:r>
            <a:r>
              <a:rPr lang="fr-FR" sz="1000" dirty="0" smtClean="0">
                <a:solidFill>
                  <a:srgbClr val="000000"/>
                </a:solidFill>
                <a:latin typeface="Times New Roman" pitchFamily="18" charset="0"/>
                <a:cs typeface="Times New Roman" pitchFamily="18" charset="0"/>
              </a:rPr>
              <a:t>. Tlemcen)</a:t>
            </a:r>
          </a:p>
          <a:p>
            <a:r>
              <a:rPr lang="en-US" sz="1000" dirty="0" smtClean="0">
                <a:solidFill>
                  <a:srgbClr val="000000"/>
                </a:solidFill>
                <a:latin typeface="Times New Roman" pitchFamily="18" charset="0"/>
                <a:cs typeface="Times New Roman" pitchFamily="18" charset="0"/>
              </a:rPr>
              <a:t>Dr AOUADJ Sid Ahmed (Univ. </a:t>
            </a:r>
            <a:r>
              <a:rPr lang="en-US" sz="1000" dirty="0" err="1" smtClean="0">
                <a:solidFill>
                  <a:srgbClr val="000000"/>
                </a:solidFill>
                <a:latin typeface="Times New Roman" pitchFamily="18" charset="0"/>
                <a:cs typeface="Times New Roman" pitchFamily="18" charset="0"/>
              </a:rPr>
              <a:t>Saida</a:t>
            </a:r>
            <a:r>
              <a:rPr lang="en-US" sz="1000" dirty="0" smtClean="0">
                <a:solidFill>
                  <a:srgbClr val="000000"/>
                </a:solidFill>
                <a:latin typeface="Times New Roman" pitchFamily="18" charset="0"/>
                <a:cs typeface="Times New Roman" pitchFamily="18" charset="0"/>
              </a:rPr>
              <a:t> )</a:t>
            </a:r>
          </a:p>
          <a:p>
            <a:r>
              <a:rPr lang="en-US" sz="1000" dirty="0" smtClean="0">
                <a:solidFill>
                  <a:srgbClr val="000000"/>
                </a:solidFill>
                <a:latin typeface="Times New Roman" pitchFamily="18" charset="0"/>
                <a:cs typeface="Times New Roman" pitchFamily="18" charset="0"/>
              </a:rPr>
              <a:t>Dr NOUAR </a:t>
            </a:r>
            <a:r>
              <a:rPr lang="en-US" sz="1000" dirty="0" err="1" smtClean="0">
                <a:solidFill>
                  <a:srgbClr val="000000"/>
                </a:solidFill>
                <a:latin typeface="Times New Roman" pitchFamily="18" charset="0"/>
                <a:cs typeface="Times New Roman" pitchFamily="18" charset="0"/>
              </a:rPr>
              <a:t>belgacem</a:t>
            </a:r>
            <a:r>
              <a:rPr lang="en-US" sz="1000" dirty="0" smtClean="0">
                <a:solidFill>
                  <a:srgbClr val="000000"/>
                </a:solidFill>
                <a:latin typeface="Times New Roman" pitchFamily="18" charset="0"/>
                <a:cs typeface="Times New Roman" pitchFamily="18" charset="0"/>
              </a:rPr>
              <a:t>  (  Conservation des </a:t>
            </a:r>
            <a:r>
              <a:rPr lang="en-US" sz="1000" dirty="0" err="1" smtClean="0">
                <a:solidFill>
                  <a:srgbClr val="000000"/>
                </a:solidFill>
                <a:latin typeface="Times New Roman" pitchFamily="18" charset="0"/>
                <a:cs typeface="Times New Roman" pitchFamily="18" charset="0"/>
              </a:rPr>
              <a:t>forêts</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Tiaret</a:t>
            </a:r>
            <a:r>
              <a:rPr lang="en-US" sz="1000" dirty="0" smtClean="0">
                <a:solidFill>
                  <a:srgbClr val="000000"/>
                </a:solidFill>
                <a:latin typeface="Times New Roman" pitchFamily="18" charset="0"/>
                <a:cs typeface="Times New Roman" pitchFamily="18" charset="0"/>
              </a:rPr>
              <a:t> )</a:t>
            </a:r>
            <a:endParaRPr lang="en-US" sz="1000" dirty="0">
              <a:solidFill>
                <a:srgbClr val="000000"/>
              </a:solidFill>
              <a:latin typeface="Times New Roman" pitchFamily="18" charset="0"/>
              <a:cs typeface="Times New Roman" pitchFamily="18" charset="0"/>
            </a:endParaRPr>
          </a:p>
          <a:p>
            <a:r>
              <a:rPr lang="en-US" sz="1000" dirty="0" smtClean="0">
                <a:solidFill>
                  <a:srgbClr val="000000"/>
                </a:solidFill>
                <a:latin typeface="Times New Roman" pitchFamily="18" charset="0"/>
                <a:cs typeface="Times New Roman" pitchFamily="18" charset="0"/>
              </a:rPr>
              <a:t>Dr GHALEM </a:t>
            </a:r>
            <a:r>
              <a:rPr lang="en-US" sz="1000" dirty="0" err="1" smtClean="0">
                <a:solidFill>
                  <a:srgbClr val="000000"/>
                </a:solidFill>
                <a:latin typeface="Times New Roman" pitchFamily="18" charset="0"/>
                <a:cs typeface="Times New Roman" pitchFamily="18" charset="0"/>
              </a:rPr>
              <a:t>Sarra</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Univ</a:t>
            </a:r>
            <a:r>
              <a:rPr lang="en-US" sz="1000" dirty="0" smtClean="0">
                <a:solidFill>
                  <a:srgbClr val="000000"/>
                </a:solidFill>
                <a:latin typeface="Times New Roman" pitchFamily="18" charset="0"/>
                <a:cs typeface="Times New Roman" pitchFamily="18" charset="0"/>
              </a:rPr>
              <a:t> </a:t>
            </a:r>
            <a:r>
              <a:rPr lang="en-US" sz="1000" dirty="0" err="1" smtClean="0">
                <a:solidFill>
                  <a:srgbClr val="000000"/>
                </a:solidFill>
                <a:latin typeface="Times New Roman" pitchFamily="18" charset="0"/>
                <a:cs typeface="Times New Roman" pitchFamily="18" charset="0"/>
              </a:rPr>
              <a:t>Tlemcen</a:t>
            </a:r>
            <a:endParaRPr lang="en-US" sz="1000" dirty="0" smtClean="0">
              <a:solidFill>
                <a:srgbClr val="000000"/>
              </a:solidFill>
              <a:latin typeface="Times New Roman" pitchFamily="18" charset="0"/>
              <a:cs typeface="Times New Roman" pitchFamily="18" charset="0"/>
            </a:endParaRPr>
          </a:p>
          <a:p>
            <a:r>
              <a:rPr lang="en-US" sz="1000" dirty="0" smtClean="0">
                <a:solidFill>
                  <a:srgbClr val="000000"/>
                </a:solidFill>
                <a:latin typeface="Times New Roman" pitchFamily="18" charset="0"/>
                <a:cs typeface="Times New Roman" pitchFamily="18" charset="0"/>
              </a:rPr>
              <a:t>Dr DAHMANI </a:t>
            </a:r>
            <a:r>
              <a:rPr lang="en-US" sz="1000" dirty="0" err="1" smtClean="0">
                <a:solidFill>
                  <a:srgbClr val="000000"/>
                </a:solidFill>
                <a:latin typeface="Times New Roman" pitchFamily="18" charset="0"/>
                <a:cs typeface="Times New Roman" pitchFamily="18" charset="0"/>
              </a:rPr>
              <a:t>Rachid</a:t>
            </a:r>
            <a:r>
              <a:rPr lang="en-US" sz="1000" dirty="0" smtClean="0">
                <a:solidFill>
                  <a:srgbClr val="000000"/>
                </a:solidFill>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endParaRPr lang="en-US" sz="1000" dirty="0" smtClean="0">
              <a:solidFill>
                <a:srgbClr val="000000"/>
              </a:solidFill>
              <a:latin typeface="Times New Roman" pitchFamily="18" charset="0"/>
              <a:cs typeface="Times New Roman" pitchFamily="18" charset="0"/>
            </a:endParaRPr>
          </a:p>
          <a:p>
            <a:r>
              <a:rPr lang="en-US" sz="1000" dirty="0" smtClean="0">
                <a:solidFill>
                  <a:srgbClr val="000000"/>
                </a:solidFill>
                <a:latin typeface="Times New Roman" pitchFamily="18" charset="0"/>
                <a:cs typeface="Times New Roman" pitchFamily="18" charset="0"/>
              </a:rPr>
              <a:t>Dr ZENAGUI </a:t>
            </a:r>
            <a:r>
              <a:rPr lang="en-US" sz="1000" dirty="0" err="1" smtClean="0">
                <a:solidFill>
                  <a:srgbClr val="000000"/>
                </a:solidFill>
                <a:latin typeface="Times New Roman" pitchFamily="18" charset="0"/>
                <a:cs typeface="Times New Roman" pitchFamily="18" charset="0"/>
              </a:rPr>
              <a:t>Brahim</a:t>
            </a:r>
            <a:r>
              <a:rPr lang="en-US" sz="1000" dirty="0" smtClean="0">
                <a:solidFill>
                  <a:srgbClr val="000000"/>
                </a:solidFill>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fr-FR" sz="1000" dirty="0" smtClean="0">
                <a:solidFill>
                  <a:srgbClr val="000000"/>
                </a:solidFill>
                <a:latin typeface="Times New Roman" pitchFamily="18" charset="0"/>
                <a:cs typeface="Times New Roman" pitchFamily="18" charset="0"/>
              </a:rPr>
              <a:t>Dr SIBA Amina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en-US" sz="1000" dirty="0" smtClean="0">
                <a:solidFill>
                  <a:srgbClr val="000000"/>
                </a:solidFill>
                <a:latin typeface="Times New Roman" pitchFamily="18" charset="0"/>
                <a:cs typeface="Times New Roman" pitchFamily="18" charset="0"/>
              </a:rPr>
              <a:t>Dr </a:t>
            </a:r>
            <a:r>
              <a:rPr lang="fr-FR" sz="1000" dirty="0" smtClean="0">
                <a:latin typeface="Times New Roman" pitchFamily="18" charset="0"/>
                <a:cs typeface="Times New Roman" pitchFamily="18" charset="0"/>
              </a:rPr>
              <a:t>BENKALFAT </a:t>
            </a:r>
            <a:r>
              <a:rPr lang="fr-FR" sz="1000" dirty="0" err="1" smtClean="0">
                <a:latin typeface="Times New Roman" pitchFamily="18" charset="0"/>
                <a:cs typeface="Times New Roman" pitchFamily="18" charset="0"/>
              </a:rPr>
              <a:t>Khedoudja</a:t>
            </a:r>
            <a:r>
              <a:rPr lang="fr-FR" sz="1000" dirty="0" smtClean="0">
                <a:latin typeface="Times New Roman" pitchFamily="18" charset="0"/>
                <a:cs typeface="Times New Roman" pitchFamily="18" charset="0"/>
              </a:rPr>
              <a:t>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p>
          <a:p>
            <a:r>
              <a:rPr lang="fr-FR" sz="1000" dirty="0" smtClean="0">
                <a:solidFill>
                  <a:srgbClr val="000000"/>
                </a:solidFill>
                <a:latin typeface="Times New Roman" pitchFamily="18" charset="0"/>
                <a:cs typeface="Times New Roman" pitchFamily="18" charset="0"/>
              </a:rPr>
              <a:t>Dr BENDIOUIS Fatima (</a:t>
            </a:r>
            <a:r>
              <a:rPr lang="fr-FR" sz="1000" dirty="0" err="1" smtClean="0">
                <a:latin typeface="Times New Roman" pitchFamily="18" charset="0"/>
                <a:cs typeface="Times New Roman" pitchFamily="18" charset="0"/>
              </a:rPr>
              <a:t>Univ</a:t>
            </a:r>
            <a:r>
              <a:rPr lang="fr-FR" sz="1000" dirty="0" smtClean="0">
                <a:latin typeface="Times New Roman" pitchFamily="18" charset="0"/>
                <a:cs typeface="Times New Roman" pitchFamily="18" charset="0"/>
              </a:rPr>
              <a:t>. Tlemcen)</a:t>
            </a:r>
            <a:endParaRPr lang="en-US" sz="1000" dirty="0" smtClean="0">
              <a:solidFill>
                <a:srgbClr val="000000"/>
              </a:solidFill>
              <a:latin typeface="Times New Roman" pitchFamily="18" charset="0"/>
              <a:cs typeface="Times New Roman" pitchFamily="18" charset="0"/>
            </a:endParaRPr>
          </a:p>
          <a:p>
            <a:endParaRPr lang="en-US" sz="1000" dirty="0">
              <a:solidFill>
                <a:srgbClr val="000000"/>
              </a:solidFill>
            </a:endParaRPr>
          </a:p>
          <a:p>
            <a:endParaRPr lang="en-US" sz="1000" dirty="0">
              <a:solidFill>
                <a:srgbClr val="000000"/>
              </a:solidFill>
            </a:endParaRPr>
          </a:p>
        </p:txBody>
      </p:sp>
      <p:sp>
        <p:nvSpPr>
          <p:cNvPr id="3082" name="Rectangle 20"/>
          <p:cNvSpPr>
            <a:spLocks noChangeArrowheads="1"/>
          </p:cNvSpPr>
          <p:nvPr/>
        </p:nvSpPr>
        <p:spPr bwMode="auto">
          <a:xfrm>
            <a:off x="269875" y="2637624"/>
            <a:ext cx="6919922" cy="443879"/>
          </a:xfrm>
          <a:prstGeom prst="rect">
            <a:avLst/>
          </a:prstGeom>
          <a:noFill/>
          <a:ln w="9525">
            <a:noFill/>
            <a:miter lim="800000"/>
            <a:headEnd/>
            <a:tailEnd/>
          </a:ln>
        </p:spPr>
        <p:txBody>
          <a:bodyPr wrap="square" lIns="104306" tIns="52153" rIns="104306" bIns="52153">
            <a:spAutoFit/>
          </a:bodyPr>
          <a:lstStyle/>
          <a:p>
            <a:pPr algn="ctr"/>
            <a:r>
              <a:rPr lang="fr-FR" sz="1100" dirty="0" smtClean="0">
                <a:solidFill>
                  <a:srgbClr val="000000"/>
                </a:solidFill>
                <a:latin typeface="Times New Roman" pitchFamily="18" charset="0"/>
                <a:cs typeface="Times New Roman" pitchFamily="18" charset="0"/>
              </a:rPr>
              <a:t>Pr </a:t>
            </a:r>
            <a:r>
              <a:rPr lang="fr-FR" sz="1100" b="1" dirty="0" smtClean="0">
                <a:solidFill>
                  <a:srgbClr val="000000"/>
                </a:solidFill>
                <a:latin typeface="Times New Roman" pitchFamily="18" charset="0"/>
                <a:cs typeface="Times New Roman" pitchFamily="18" charset="0"/>
              </a:rPr>
              <a:t>MOKHTARI SOULIMANE  NASSIMA  </a:t>
            </a:r>
            <a:r>
              <a:rPr lang="fr-FR" sz="1100" dirty="0" smtClean="0">
                <a:solidFill>
                  <a:srgbClr val="000000"/>
                </a:solidFill>
                <a:latin typeface="Times New Roman" pitchFamily="18" charset="0"/>
                <a:cs typeface="Times New Roman" pitchFamily="18" charset="0"/>
              </a:rPr>
              <a:t>doyenne  de la faculté SNV -STU</a:t>
            </a:r>
            <a:endParaRPr lang="fr-FR" sz="1100" dirty="0">
              <a:solidFill>
                <a:srgbClr val="000000"/>
              </a:solidFill>
              <a:latin typeface="Times New Roman" pitchFamily="18" charset="0"/>
              <a:cs typeface="Times New Roman" pitchFamily="18" charset="0"/>
            </a:endParaRPr>
          </a:p>
          <a:p>
            <a:pPr algn="ctr"/>
            <a:r>
              <a:rPr lang="fr-FR" sz="1100" b="1" dirty="0">
                <a:solidFill>
                  <a:srgbClr val="000000"/>
                </a:solidFill>
                <a:latin typeface="Times New Roman" pitchFamily="18" charset="0"/>
                <a:cs typeface="Times New Roman" pitchFamily="18" charset="0"/>
              </a:rPr>
              <a:t>Dr </a:t>
            </a:r>
            <a:r>
              <a:rPr lang="fr-FR" sz="1100" b="1" dirty="0" smtClean="0">
                <a:solidFill>
                  <a:srgbClr val="000000"/>
                </a:solidFill>
                <a:latin typeface="Times New Roman" pitchFamily="18" charset="0"/>
                <a:cs typeface="Times New Roman" pitchFamily="18" charset="0"/>
              </a:rPr>
              <a:t>MOUMANI  </a:t>
            </a:r>
            <a:r>
              <a:rPr lang="fr-FR" sz="1100" dirty="0" smtClean="0">
                <a:solidFill>
                  <a:srgbClr val="000000"/>
                </a:solidFill>
                <a:latin typeface="Times New Roman" pitchFamily="18" charset="0"/>
                <a:cs typeface="Times New Roman" pitchFamily="18" charset="0"/>
              </a:rPr>
              <a:t>Directeur </a:t>
            </a:r>
            <a:r>
              <a:rPr lang="fr-FR" sz="1100" dirty="0">
                <a:solidFill>
                  <a:srgbClr val="000000"/>
                </a:solidFill>
                <a:latin typeface="Times New Roman" pitchFamily="18" charset="0"/>
                <a:cs typeface="Times New Roman" pitchFamily="18" charset="0"/>
              </a:rPr>
              <a:t>du Parc National de </a:t>
            </a:r>
            <a:r>
              <a:rPr lang="fr-FR" sz="1100" dirty="0" smtClean="0">
                <a:solidFill>
                  <a:srgbClr val="000000"/>
                </a:solidFill>
                <a:latin typeface="Times New Roman" pitchFamily="18" charset="0"/>
                <a:cs typeface="Times New Roman" pitchFamily="18" charset="0"/>
              </a:rPr>
              <a:t>Tlemcen</a:t>
            </a:r>
            <a:endParaRPr lang="fr-FR" sz="1100" dirty="0">
              <a:latin typeface="Times New Roman" pitchFamily="18" charset="0"/>
              <a:cs typeface="Times New Roman" pitchFamily="18" charset="0"/>
            </a:endParaRPr>
          </a:p>
        </p:txBody>
      </p:sp>
      <p:sp>
        <p:nvSpPr>
          <p:cNvPr id="3083" name="Rectangle 22"/>
          <p:cNvSpPr>
            <a:spLocks noChangeArrowheads="1"/>
          </p:cNvSpPr>
          <p:nvPr/>
        </p:nvSpPr>
        <p:spPr bwMode="auto">
          <a:xfrm>
            <a:off x="117435" y="3066251"/>
            <a:ext cx="7756565" cy="273050"/>
          </a:xfrm>
          <a:prstGeom prst="rect">
            <a:avLst/>
          </a:prstGeom>
          <a:solidFill>
            <a:srgbClr val="33CCFF"/>
          </a:solidFill>
          <a:ln w="3175">
            <a:solidFill>
              <a:schemeClr val="tx1"/>
            </a:solidFill>
            <a:miter lim="800000"/>
            <a:headEnd/>
            <a:tailEnd/>
          </a:ln>
        </p:spPr>
        <p:txBody>
          <a:bodyPr wrap="square" lIns="104306" tIns="52153" rIns="104306" bIns="52153">
            <a:spAutoFit/>
          </a:bodyPr>
          <a:lstStyle/>
          <a:p>
            <a:pPr algn="ctr"/>
            <a:r>
              <a:rPr lang="fr-FR" sz="1100" b="1" i="1" dirty="0">
                <a:solidFill>
                  <a:srgbClr val="000000"/>
                </a:solidFill>
              </a:rPr>
              <a:t>Président du séminaire</a:t>
            </a:r>
            <a:endParaRPr lang="fr-FR" sz="1100" dirty="0">
              <a:solidFill>
                <a:srgbClr val="000000"/>
              </a:solidFill>
            </a:endParaRPr>
          </a:p>
        </p:txBody>
      </p:sp>
      <p:sp>
        <p:nvSpPr>
          <p:cNvPr id="3084" name="Rectangle 27"/>
          <p:cNvSpPr>
            <a:spLocks noChangeArrowheads="1"/>
          </p:cNvSpPr>
          <p:nvPr/>
        </p:nvSpPr>
        <p:spPr bwMode="auto">
          <a:xfrm>
            <a:off x="831815" y="3352003"/>
            <a:ext cx="5832475" cy="289991"/>
          </a:xfrm>
          <a:prstGeom prst="rect">
            <a:avLst/>
          </a:prstGeom>
          <a:noFill/>
          <a:ln w="9525">
            <a:noFill/>
            <a:miter lim="800000"/>
            <a:headEnd/>
            <a:tailEnd/>
          </a:ln>
        </p:spPr>
        <p:txBody>
          <a:bodyPr lIns="104306" tIns="52153" rIns="104306" bIns="52153">
            <a:spAutoFit/>
          </a:bodyPr>
          <a:lstStyle/>
          <a:p>
            <a:pPr algn="ctr"/>
            <a:r>
              <a:rPr lang="fr-FR" sz="1200" b="1" dirty="0" smtClean="0">
                <a:solidFill>
                  <a:srgbClr val="000000"/>
                </a:solidFill>
                <a:latin typeface="Times New Roman" pitchFamily="18" charset="0"/>
                <a:cs typeface="Times New Roman" pitchFamily="18" charset="0"/>
              </a:rPr>
              <a:t> </a:t>
            </a:r>
            <a:r>
              <a:rPr lang="fr-FR" sz="1200" dirty="0">
                <a:solidFill>
                  <a:srgbClr val="000000"/>
                </a:solidFill>
                <a:latin typeface="Times New Roman" pitchFamily="18" charset="0"/>
                <a:cs typeface="Times New Roman" pitchFamily="18" charset="0"/>
              </a:rPr>
              <a:t>Pr  </a:t>
            </a:r>
            <a:r>
              <a:rPr lang="fr-FR" sz="1200" b="1" dirty="0" smtClean="0">
                <a:solidFill>
                  <a:srgbClr val="000000"/>
                </a:solidFill>
                <a:latin typeface="Times New Roman" pitchFamily="18" charset="0"/>
                <a:cs typeface="Times New Roman" pitchFamily="18" charset="0"/>
              </a:rPr>
              <a:t>HASNAOUI OKKACHA </a:t>
            </a:r>
            <a:endParaRPr lang="fr-FR" sz="1200" b="1" dirty="0">
              <a:latin typeface="Times New Roman" pitchFamily="18" charset="0"/>
              <a:cs typeface="Times New Roman" pitchFamily="18" charset="0"/>
            </a:endParaRPr>
          </a:p>
        </p:txBody>
      </p:sp>
      <p:sp>
        <p:nvSpPr>
          <p:cNvPr id="3085" name="Rectangle 28"/>
          <p:cNvSpPr>
            <a:spLocks noChangeArrowheads="1"/>
          </p:cNvSpPr>
          <p:nvPr/>
        </p:nvSpPr>
        <p:spPr bwMode="auto">
          <a:xfrm>
            <a:off x="117434" y="3578225"/>
            <a:ext cx="3571915" cy="274638"/>
          </a:xfrm>
          <a:prstGeom prst="rect">
            <a:avLst/>
          </a:prstGeom>
          <a:solidFill>
            <a:srgbClr val="33CCFF"/>
          </a:solidFill>
          <a:ln w="3175">
            <a:solidFill>
              <a:schemeClr val="tx1"/>
            </a:solidFill>
            <a:miter lim="800000"/>
            <a:headEnd/>
            <a:tailEnd/>
          </a:ln>
        </p:spPr>
        <p:txBody>
          <a:bodyPr wrap="square" lIns="104306" tIns="52153" rIns="104306" bIns="52153">
            <a:spAutoFit/>
          </a:bodyPr>
          <a:lstStyle/>
          <a:p>
            <a:pPr algn="ctr"/>
            <a:r>
              <a:rPr lang="fr-FR" sz="1100" b="1" i="1">
                <a:solidFill>
                  <a:srgbClr val="000000"/>
                </a:solidFill>
              </a:rPr>
              <a:t>Comité scientifique </a:t>
            </a:r>
            <a:endParaRPr lang="fr-FR" sz="1100">
              <a:solidFill>
                <a:srgbClr val="000000"/>
              </a:solidFill>
            </a:endParaRPr>
          </a:p>
        </p:txBody>
      </p:sp>
      <p:sp>
        <p:nvSpPr>
          <p:cNvPr id="3086" name="Rectangle 29"/>
          <p:cNvSpPr>
            <a:spLocks noChangeArrowheads="1"/>
          </p:cNvSpPr>
          <p:nvPr/>
        </p:nvSpPr>
        <p:spPr bwMode="auto">
          <a:xfrm>
            <a:off x="3832211" y="3852863"/>
            <a:ext cx="4071967" cy="443879"/>
          </a:xfrm>
          <a:prstGeom prst="rect">
            <a:avLst/>
          </a:prstGeom>
          <a:noFill/>
          <a:ln w="9525">
            <a:noFill/>
            <a:miter lim="800000"/>
            <a:headEnd/>
            <a:tailEnd/>
          </a:ln>
        </p:spPr>
        <p:txBody>
          <a:bodyPr wrap="square" lIns="104306" tIns="52153" rIns="104306" bIns="52153">
            <a:spAutoFit/>
          </a:bodyPr>
          <a:lstStyle/>
          <a:p>
            <a:pPr algn="ctr"/>
            <a:r>
              <a:rPr lang="fr-FR" sz="1100" b="1" dirty="0">
                <a:solidFill>
                  <a:srgbClr val="000000"/>
                </a:solidFill>
                <a:latin typeface="Times New Roman" pitchFamily="18" charset="0"/>
                <a:cs typeface="Times New Roman" pitchFamily="18" charset="0"/>
              </a:rPr>
              <a:t>Président du comité d’organisation</a:t>
            </a:r>
            <a:r>
              <a:rPr lang="fr-FR" sz="1100" b="1" dirty="0" smtClean="0">
                <a:solidFill>
                  <a:srgbClr val="000000"/>
                </a:solidFill>
                <a:latin typeface="Times New Roman" pitchFamily="18" charset="0"/>
                <a:cs typeface="Times New Roman" pitchFamily="18" charset="0"/>
              </a:rPr>
              <a:t>:</a:t>
            </a:r>
          </a:p>
          <a:p>
            <a:pPr algn="ctr"/>
            <a:r>
              <a:rPr lang="fr-FR" sz="1100" b="1" dirty="0" smtClean="0">
                <a:solidFill>
                  <a:srgbClr val="000000"/>
                </a:solidFill>
                <a:latin typeface="Times New Roman" pitchFamily="18" charset="0"/>
                <a:cs typeface="Times New Roman" pitchFamily="18" charset="0"/>
              </a:rPr>
              <a:t> </a:t>
            </a:r>
            <a:r>
              <a:rPr lang="fr-FR" sz="1100" dirty="0">
                <a:solidFill>
                  <a:srgbClr val="000000"/>
                </a:solidFill>
                <a:latin typeface="Times New Roman" pitchFamily="18" charset="0"/>
                <a:cs typeface="Times New Roman" pitchFamily="18" charset="0"/>
              </a:rPr>
              <a:t>Dr </a:t>
            </a:r>
            <a:r>
              <a:rPr lang="en-US" sz="1100" dirty="0" smtClean="0">
                <a:solidFill>
                  <a:srgbClr val="000000"/>
                </a:solidFill>
                <a:latin typeface="Times New Roman" pitchFamily="18" charset="0"/>
                <a:cs typeface="Times New Roman" pitchFamily="18" charset="0"/>
              </a:rPr>
              <a:t>AINAD TABET  Mustapha (</a:t>
            </a:r>
            <a:r>
              <a:rPr lang="fr-FR" sz="1100" dirty="0" err="1" smtClean="0">
                <a:solidFill>
                  <a:srgbClr val="000000"/>
                </a:solidFill>
                <a:latin typeface="Times New Roman" pitchFamily="18" charset="0"/>
                <a:cs typeface="Times New Roman" pitchFamily="18" charset="0"/>
              </a:rPr>
              <a:t>Univ</a:t>
            </a:r>
            <a:r>
              <a:rPr lang="fr-FR" sz="1100" dirty="0" smtClean="0">
                <a:solidFill>
                  <a:srgbClr val="000000"/>
                </a:solidFill>
                <a:latin typeface="Times New Roman" pitchFamily="18" charset="0"/>
                <a:cs typeface="Times New Roman" pitchFamily="18" charset="0"/>
              </a:rPr>
              <a:t>. de Tlemcen)</a:t>
            </a:r>
            <a:endParaRPr lang="fr-FR" sz="1100" dirty="0">
              <a:latin typeface="Times New Roman" pitchFamily="18" charset="0"/>
              <a:cs typeface="Times New Roman" pitchFamily="18" charset="0"/>
            </a:endParaRPr>
          </a:p>
        </p:txBody>
      </p:sp>
      <p:sp>
        <p:nvSpPr>
          <p:cNvPr id="31" name="Rectangle 30"/>
          <p:cNvSpPr/>
          <p:nvPr/>
        </p:nvSpPr>
        <p:spPr>
          <a:xfrm>
            <a:off x="90488" y="50800"/>
            <a:ext cx="7748587" cy="287338"/>
          </a:xfrm>
          <a:prstGeom prst="rect">
            <a:avLst/>
          </a:prstGeom>
          <a:solidFill>
            <a:srgbClr val="33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fr-FR" sz="1200" b="1" i="1" dirty="0">
                <a:solidFill>
                  <a:srgbClr val="000000"/>
                </a:solidFill>
                <a:latin typeface="Arial" pitchFamily="34" charset="0"/>
                <a:cs typeface="Arial" pitchFamily="34" charset="0"/>
              </a:rPr>
              <a:t>Présentation &amp; Objectifs du séminaire</a:t>
            </a:r>
            <a:endParaRPr lang="fr-FR" sz="1200" dirty="0">
              <a:solidFill>
                <a:srgbClr val="000000"/>
              </a:solidFill>
              <a:latin typeface="Arial" pitchFamily="34" charset="0"/>
              <a:cs typeface="Arial" pitchFamily="34" charset="0"/>
            </a:endParaRPr>
          </a:p>
        </p:txBody>
      </p:sp>
      <p:sp>
        <p:nvSpPr>
          <p:cNvPr id="32" name="Rectangle 14"/>
          <p:cNvSpPr>
            <a:spLocks noChangeArrowheads="1"/>
          </p:cNvSpPr>
          <p:nvPr/>
        </p:nvSpPr>
        <p:spPr bwMode="auto">
          <a:xfrm>
            <a:off x="188873" y="280169"/>
            <a:ext cx="7669212" cy="2367482"/>
          </a:xfrm>
          <a:prstGeom prst="rect">
            <a:avLst/>
          </a:prstGeom>
          <a:noFill/>
          <a:ln w="9525">
            <a:noFill/>
            <a:miter lim="800000"/>
            <a:headEnd/>
            <a:tailEnd/>
          </a:ln>
        </p:spPr>
        <p:txBody>
          <a:bodyPr wrap="square" lIns="104306" tIns="52153" rIns="104306" bIns="52153">
            <a:spAutoFit/>
          </a:bodyPr>
          <a:lstStyle/>
          <a:p>
            <a:pPr algn="just">
              <a:defRPr/>
            </a:pPr>
            <a:r>
              <a:rPr lang="fr-FR" sz="1050" dirty="0" smtClean="0">
                <a:latin typeface="Times New Roman" pitchFamily="18" charset="0"/>
                <a:cs typeface="Times New Roman" pitchFamily="18" charset="0"/>
              </a:rPr>
              <a:t>Conscient de l’importance des débats scientifiques sur la gestion et la problématique des écosystèmes, le laboratoire d’écologie et Gestion des Ecosystèmes Naturels, Faculté  des Sciences de la nature et de la vie,  et de la Terre et de  l’univers, Université de Tlemcen avec ces équipes de recherches organise le premier séminaire National sur la gestion des écosystèmes naturels , avec la collaboration des Partenaires socio économiques : </a:t>
            </a:r>
          </a:p>
          <a:p>
            <a:pPr algn="just">
              <a:defRPr/>
            </a:pPr>
            <a:r>
              <a:rPr lang="fr-FR" sz="1050" dirty="0" smtClean="0">
                <a:latin typeface="Times New Roman" pitchFamily="18" charset="0"/>
                <a:cs typeface="Times New Roman" pitchFamily="18" charset="0"/>
              </a:rPr>
              <a:t>-Association </a:t>
            </a:r>
            <a:r>
              <a:rPr lang="fr-FR" sz="1050" dirty="0">
                <a:latin typeface="Times New Roman" pitchFamily="18" charset="0"/>
                <a:cs typeface="Times New Roman" pitchFamily="18" charset="0"/>
              </a:rPr>
              <a:t>Forêt Modèle (Parc National de Tlemcen</a:t>
            </a:r>
          </a:p>
          <a:p>
            <a:pPr algn="just">
              <a:buFontTx/>
              <a:buChar char="-"/>
              <a:defRPr/>
            </a:pPr>
            <a:r>
              <a:rPr lang="fr-FR" sz="1050" dirty="0">
                <a:latin typeface="Times New Roman" pitchFamily="18" charset="0"/>
                <a:cs typeface="Times New Roman" pitchFamily="18" charset="0"/>
              </a:rPr>
              <a:t>Parc National de Tlemcen</a:t>
            </a:r>
          </a:p>
          <a:p>
            <a:pPr algn="just">
              <a:defRPr/>
            </a:pPr>
            <a:r>
              <a:rPr lang="fr-FR" sz="1050" dirty="0" smtClean="0">
                <a:latin typeface="Times New Roman" pitchFamily="18" charset="0"/>
                <a:cs typeface="Times New Roman" pitchFamily="18" charset="0"/>
              </a:rPr>
              <a:t>Tlemcen</a:t>
            </a:r>
            <a:r>
              <a:rPr lang="fr-FR" sz="1050" dirty="0">
                <a:latin typeface="Times New Roman" pitchFamily="18" charset="0"/>
                <a:cs typeface="Times New Roman" pitchFamily="18" charset="0"/>
              </a:rPr>
              <a:t>, le  </a:t>
            </a:r>
            <a:r>
              <a:rPr lang="fr-FR" sz="1050" dirty="0" smtClean="0">
                <a:latin typeface="Times New Roman" pitchFamily="18" charset="0"/>
                <a:cs typeface="Times New Roman" pitchFamily="18" charset="0"/>
              </a:rPr>
              <a:t>11/11/ </a:t>
            </a:r>
            <a:r>
              <a:rPr lang="fr-FR" sz="1050" dirty="0">
                <a:latin typeface="Times New Roman" pitchFamily="18" charset="0"/>
                <a:cs typeface="Times New Roman" pitchFamily="18" charset="0"/>
              </a:rPr>
              <a:t>2021.</a:t>
            </a:r>
          </a:p>
          <a:p>
            <a:pPr algn="just">
              <a:defRPr/>
            </a:pPr>
            <a:r>
              <a:rPr lang="fr-FR" sz="1050" b="1" i="1" dirty="0">
                <a:latin typeface="Times New Roman" pitchFamily="18" charset="0"/>
                <a:cs typeface="Times New Roman" pitchFamily="18" charset="0"/>
              </a:rPr>
              <a:t>Objectifs du séminaire:  Les attentes des scientifiques sont diversifiées et peuvent énumérer comme suit: </a:t>
            </a:r>
          </a:p>
          <a:p>
            <a:pPr algn="just">
              <a:defRPr/>
            </a:pPr>
            <a:r>
              <a:rPr lang="fr-FR" sz="1050" dirty="0">
                <a:latin typeface="Times New Roman" pitchFamily="18" charset="0"/>
                <a:cs typeface="Times New Roman" pitchFamily="18" charset="0"/>
              </a:rPr>
              <a:t>1.   Création d’un réseau de chercheurs pour la conservation du patrimoine national. </a:t>
            </a:r>
          </a:p>
          <a:p>
            <a:pPr algn="just">
              <a:defRPr/>
            </a:pPr>
            <a:r>
              <a:rPr lang="fr-FR" sz="1050" dirty="0">
                <a:latin typeface="Times New Roman" pitchFamily="18" charset="0"/>
                <a:cs typeface="Times New Roman" pitchFamily="18" charset="0"/>
              </a:rPr>
              <a:t>2.  </a:t>
            </a:r>
            <a:r>
              <a:rPr lang="fr-FR" sz="1050" dirty="0" smtClean="0">
                <a:latin typeface="Times New Roman" pitchFamily="18" charset="0"/>
                <a:cs typeface="Times New Roman" pitchFamily="18" charset="0"/>
              </a:rPr>
              <a:t>Stimuler </a:t>
            </a:r>
            <a:r>
              <a:rPr lang="fr-FR" sz="1050" dirty="0">
                <a:latin typeface="Times New Roman" pitchFamily="18" charset="0"/>
                <a:cs typeface="Times New Roman" pitchFamily="18" charset="0"/>
              </a:rPr>
              <a:t>le dialogue entre les spécialistes de la biologie  végétale  et  l’écologie,  et  les décideurs  concernant  les  mesures  à  prendre pour  la  valorisation  et  la  préservation  des  ressources naturelles. </a:t>
            </a:r>
          </a:p>
          <a:p>
            <a:pPr algn="just">
              <a:defRPr/>
            </a:pPr>
            <a:r>
              <a:rPr lang="fr-FR" sz="1050" dirty="0">
                <a:latin typeface="Times New Roman" pitchFamily="18" charset="0"/>
                <a:cs typeface="Times New Roman" pitchFamily="18" charset="0"/>
              </a:rPr>
              <a:t>3.   L’adoption de politiques de protection pour  les  espèces  vulnérables  et  celles  en  danger  d’extinction. </a:t>
            </a:r>
          </a:p>
          <a:p>
            <a:pPr algn="just">
              <a:defRPr/>
            </a:pPr>
            <a:r>
              <a:rPr lang="fr-FR" sz="1050" dirty="0">
                <a:latin typeface="Times New Roman" pitchFamily="18" charset="0"/>
                <a:cs typeface="Times New Roman" pitchFamily="18" charset="0"/>
              </a:rPr>
              <a:t>4.   Identifier  des  ressources nationales ;  </a:t>
            </a:r>
          </a:p>
          <a:p>
            <a:pPr algn="just">
              <a:defRPr/>
            </a:pPr>
            <a:endParaRPr lang="fr-FR" sz="1050" dirty="0"/>
          </a:p>
        </p:txBody>
      </p:sp>
      <p:sp>
        <p:nvSpPr>
          <p:cNvPr id="3089" name="Rectangle 32"/>
          <p:cNvSpPr>
            <a:spLocks noChangeArrowheads="1"/>
          </p:cNvSpPr>
          <p:nvPr/>
        </p:nvSpPr>
        <p:spPr bwMode="auto">
          <a:xfrm>
            <a:off x="3903663" y="3578225"/>
            <a:ext cx="4000514" cy="274638"/>
          </a:xfrm>
          <a:prstGeom prst="rect">
            <a:avLst/>
          </a:prstGeom>
          <a:solidFill>
            <a:srgbClr val="33CCFF"/>
          </a:solidFill>
          <a:ln w="3175">
            <a:solidFill>
              <a:schemeClr val="tx1"/>
            </a:solidFill>
            <a:miter lim="800000"/>
            <a:headEnd/>
            <a:tailEnd/>
          </a:ln>
        </p:spPr>
        <p:txBody>
          <a:bodyPr wrap="square" lIns="104306" tIns="52153" rIns="104306" bIns="52153">
            <a:spAutoFit/>
          </a:bodyPr>
          <a:lstStyle/>
          <a:p>
            <a:pPr algn="ctr"/>
            <a:r>
              <a:rPr lang="fr-FR" sz="1100" b="1" i="1">
                <a:solidFill>
                  <a:srgbClr val="000000"/>
                </a:solidFill>
              </a:rPr>
              <a:t>Comité d’organisation </a:t>
            </a:r>
            <a:endParaRPr lang="fr-FR" sz="1100">
              <a:solidFill>
                <a:srgbClr val="000000"/>
              </a:solidFill>
            </a:endParaRPr>
          </a:p>
        </p:txBody>
      </p:sp>
      <p:sp>
        <p:nvSpPr>
          <p:cNvPr id="3090" name="Rectangle 34"/>
          <p:cNvSpPr>
            <a:spLocks noChangeArrowheads="1"/>
          </p:cNvSpPr>
          <p:nvPr/>
        </p:nvSpPr>
        <p:spPr bwMode="auto">
          <a:xfrm>
            <a:off x="8256588" y="6424613"/>
            <a:ext cx="3265487" cy="288925"/>
          </a:xfrm>
          <a:prstGeom prst="rect">
            <a:avLst/>
          </a:prstGeom>
          <a:noFill/>
          <a:ln w="9525">
            <a:noFill/>
            <a:miter lim="800000"/>
            <a:headEnd/>
            <a:tailEnd/>
          </a:ln>
        </p:spPr>
        <p:txBody>
          <a:bodyPr lIns="104306" tIns="52153" rIns="104306" bIns="52153">
            <a:spAutoFit/>
          </a:bodyPr>
          <a:lstStyle/>
          <a:p>
            <a:r>
              <a:rPr lang="fr-FR" sz="1200" b="1" dirty="0"/>
              <a:t>E-mail</a:t>
            </a:r>
            <a:r>
              <a:rPr lang="fr-FR" sz="1200" b="1" dirty="0" smtClean="0"/>
              <a:t>: Lecgen2104@gmail.com </a:t>
            </a:r>
            <a:endParaRPr lang="fr-FR" sz="1200" dirty="0"/>
          </a:p>
        </p:txBody>
      </p:sp>
      <p:sp>
        <p:nvSpPr>
          <p:cNvPr id="3091" name="Rectangle 19"/>
          <p:cNvSpPr>
            <a:spLocks noChangeArrowheads="1"/>
          </p:cNvSpPr>
          <p:nvPr/>
        </p:nvSpPr>
        <p:spPr bwMode="auto">
          <a:xfrm>
            <a:off x="8118491" y="6135688"/>
            <a:ext cx="3286109" cy="288925"/>
          </a:xfrm>
          <a:prstGeom prst="rect">
            <a:avLst/>
          </a:prstGeom>
          <a:solidFill>
            <a:srgbClr val="33CCFF"/>
          </a:solidFill>
          <a:ln w="9525">
            <a:solidFill>
              <a:schemeClr val="tx1"/>
            </a:solidFill>
            <a:miter lim="800000"/>
            <a:headEnd/>
            <a:tailEnd/>
          </a:ln>
        </p:spPr>
        <p:txBody>
          <a:bodyPr wrap="square" lIns="104306" tIns="52153" rIns="104306" bIns="52153">
            <a:spAutoFit/>
          </a:bodyPr>
          <a:lstStyle/>
          <a:p>
            <a:pPr algn="ctr"/>
            <a:r>
              <a:rPr lang="fr-FR" sz="1200" b="1"/>
              <a:t>Contact</a:t>
            </a:r>
            <a:endParaRPr lang="fr-FR" sz="1200"/>
          </a:p>
        </p:txBody>
      </p:sp>
      <p:sp>
        <p:nvSpPr>
          <p:cNvPr id="3092" name="Rectangle 19"/>
          <p:cNvSpPr>
            <a:spLocks noChangeArrowheads="1"/>
          </p:cNvSpPr>
          <p:nvPr/>
        </p:nvSpPr>
        <p:spPr bwMode="auto">
          <a:xfrm>
            <a:off x="8118475" y="4133850"/>
            <a:ext cx="3311525" cy="290513"/>
          </a:xfrm>
          <a:prstGeom prst="rect">
            <a:avLst/>
          </a:prstGeom>
          <a:solidFill>
            <a:srgbClr val="33CCFF"/>
          </a:solidFill>
          <a:ln w="9525">
            <a:solidFill>
              <a:schemeClr val="tx1"/>
            </a:solidFill>
            <a:miter lim="800000"/>
            <a:headEnd/>
            <a:tailEnd/>
          </a:ln>
        </p:spPr>
        <p:txBody>
          <a:bodyPr lIns="104306" tIns="52153" rIns="104306" bIns="52153">
            <a:spAutoFit/>
          </a:bodyPr>
          <a:lstStyle/>
          <a:p>
            <a:pPr algn="ctr"/>
            <a:r>
              <a:rPr lang="fr-FR" sz="1200" b="1" i="1">
                <a:solidFill>
                  <a:srgbClr val="000000"/>
                </a:solidFill>
              </a:rPr>
              <a:t>Frais de Participation</a:t>
            </a:r>
            <a:endParaRPr lang="fr-FR" sz="1200"/>
          </a:p>
        </p:txBody>
      </p:sp>
      <p:sp>
        <p:nvSpPr>
          <p:cNvPr id="3093" name="Rectangle 22"/>
          <p:cNvSpPr>
            <a:spLocks noChangeArrowheads="1"/>
          </p:cNvSpPr>
          <p:nvPr/>
        </p:nvSpPr>
        <p:spPr bwMode="auto">
          <a:xfrm>
            <a:off x="7975615" y="2637623"/>
            <a:ext cx="3382964" cy="1384995"/>
          </a:xfrm>
          <a:prstGeom prst="rect">
            <a:avLst/>
          </a:prstGeom>
          <a:noFill/>
          <a:ln w="9525">
            <a:noFill/>
            <a:miter lim="800000"/>
            <a:headEnd/>
            <a:tailEnd/>
          </a:ln>
        </p:spPr>
        <p:txBody>
          <a:bodyPr wrap="square">
            <a:spAutoFit/>
          </a:bodyPr>
          <a:lstStyle/>
          <a:p>
            <a:pPr algn="ctr"/>
            <a:r>
              <a:rPr lang="fr-FR" sz="1400" dirty="0">
                <a:latin typeface="Times New Roman" pitchFamily="18" charset="0"/>
                <a:cs typeface="Times New Roman" pitchFamily="18" charset="0"/>
              </a:rPr>
              <a:t>1- Valorisation des bio ressources</a:t>
            </a:r>
          </a:p>
          <a:p>
            <a:pPr algn="ctr"/>
            <a:r>
              <a:rPr lang="fr-FR" sz="1400" dirty="0">
                <a:latin typeface="Times New Roman" pitchFamily="18" charset="0"/>
                <a:cs typeface="Times New Roman" pitchFamily="18" charset="0"/>
              </a:rPr>
              <a:t>2- Impact des changements globaux sur la biodiversité,</a:t>
            </a:r>
          </a:p>
          <a:p>
            <a:pPr algn="ctr"/>
            <a:r>
              <a:rPr lang="fr-FR" sz="1400" dirty="0">
                <a:latin typeface="Times New Roman" pitchFamily="18" charset="0"/>
                <a:cs typeface="Times New Roman" pitchFamily="18" charset="0"/>
              </a:rPr>
              <a:t>3- Le développement durable et la </a:t>
            </a:r>
            <a:r>
              <a:rPr lang="fr-FR" sz="1400" dirty="0" err="1" smtClean="0">
                <a:latin typeface="Times New Roman" pitchFamily="18" charset="0"/>
                <a:cs typeface="Times New Roman" pitchFamily="18" charset="0"/>
              </a:rPr>
              <a:t>phyto</a:t>
            </a:r>
            <a:r>
              <a:rPr lang="fr-FR" sz="1400" dirty="0" smtClean="0">
                <a:latin typeface="Times New Roman" pitchFamily="18" charset="0"/>
                <a:cs typeface="Times New Roman" pitchFamily="18" charset="0"/>
              </a:rPr>
              <a:t> -diversité</a:t>
            </a:r>
            <a:r>
              <a:rPr lang="fr-FR" sz="1400" dirty="0">
                <a:latin typeface="Times New Roman" pitchFamily="18" charset="0"/>
                <a:cs typeface="Times New Roman" pitchFamily="18" charset="0"/>
              </a:rPr>
              <a:t>,</a:t>
            </a:r>
          </a:p>
          <a:p>
            <a:pPr algn="ctr"/>
            <a:r>
              <a:rPr lang="fr-FR" sz="1400" dirty="0">
                <a:latin typeface="Times New Roman" pitchFamily="18" charset="0"/>
                <a:cs typeface="Times New Roman" pitchFamily="18" charset="0"/>
              </a:rPr>
              <a:t>4- Conservation des espèces endémiques</a:t>
            </a:r>
          </a:p>
        </p:txBody>
      </p:sp>
      <p:sp>
        <p:nvSpPr>
          <p:cNvPr id="3094" name="Rectangle 23"/>
          <p:cNvSpPr>
            <a:spLocks noChangeArrowheads="1"/>
          </p:cNvSpPr>
          <p:nvPr/>
        </p:nvSpPr>
        <p:spPr bwMode="auto">
          <a:xfrm>
            <a:off x="8137525" y="396875"/>
            <a:ext cx="3240088" cy="1754188"/>
          </a:xfrm>
          <a:prstGeom prst="rect">
            <a:avLst/>
          </a:prstGeom>
          <a:noFill/>
          <a:ln w="9525">
            <a:noFill/>
            <a:miter lim="800000"/>
            <a:headEnd/>
            <a:tailEnd/>
          </a:ln>
        </p:spPr>
        <p:txBody>
          <a:bodyPr>
            <a:spAutoFit/>
          </a:bodyPr>
          <a:lstStyle/>
          <a:p>
            <a:r>
              <a:rPr lang="fr-FR" sz="1000"/>
              <a:t>Nom : …………………………………………. </a:t>
            </a:r>
          </a:p>
          <a:p>
            <a:r>
              <a:rPr lang="fr-FR" sz="1000"/>
              <a:t>Prénom(s) : ……………………………………… </a:t>
            </a:r>
          </a:p>
          <a:p>
            <a:r>
              <a:rPr lang="fr-FR" sz="1000"/>
              <a:t>Fonction : (Etudiant, enseignant, Autre) ……….. </a:t>
            </a:r>
          </a:p>
          <a:p>
            <a:r>
              <a:rPr lang="fr-FR" sz="1000"/>
              <a:t>Organisme Universitaire : …………………… </a:t>
            </a:r>
          </a:p>
          <a:p>
            <a:r>
              <a:rPr lang="fr-FR" sz="1000"/>
              <a:t>Affiliation  du  laboratoire : ………………….  </a:t>
            </a:r>
          </a:p>
          <a:p>
            <a:r>
              <a:rPr lang="fr-FR" sz="1000"/>
              <a:t>Adresse email : ………………………………… </a:t>
            </a:r>
          </a:p>
          <a:p>
            <a:r>
              <a:rPr lang="fr-FR" sz="1000"/>
              <a:t>Titre de la communication : …………………... </a:t>
            </a:r>
          </a:p>
          <a:p>
            <a:r>
              <a:rPr lang="fr-FR" sz="1000"/>
              <a:t>Thème N° : ……………. </a:t>
            </a:r>
          </a:p>
          <a:p>
            <a:r>
              <a:rPr lang="fr-FR" sz="1000"/>
              <a:t>Type de communication : </a:t>
            </a:r>
          </a:p>
          <a:p>
            <a:r>
              <a:rPr lang="fr-FR" sz="1000"/>
              <a:t>  Orale           e-Poster    </a:t>
            </a:r>
            <a:r>
              <a:rPr lang="fr-FR"/>
              <a:t>  </a:t>
            </a:r>
            <a:r>
              <a:rPr lang="fr-FR" sz="1100"/>
              <a:t>Sans </a:t>
            </a:r>
          </a:p>
        </p:txBody>
      </p:sp>
      <p:sp>
        <p:nvSpPr>
          <p:cNvPr id="23" name="ZoneTexte 22"/>
          <p:cNvSpPr txBox="1"/>
          <p:nvPr/>
        </p:nvSpPr>
        <p:spPr>
          <a:xfrm>
            <a:off x="8689995" y="4566449"/>
            <a:ext cx="2143140" cy="369332"/>
          </a:xfrm>
          <a:prstGeom prst="rect">
            <a:avLst/>
          </a:prstGeom>
          <a:noFill/>
        </p:spPr>
        <p:txBody>
          <a:bodyPr wrap="square" rtlCol="0">
            <a:spAutoFit/>
          </a:bodyPr>
          <a:lstStyle/>
          <a:p>
            <a:r>
              <a:rPr lang="fr-FR" dirty="0" smtClean="0">
                <a:latin typeface="Times New Roman" pitchFamily="18" charset="0"/>
                <a:cs typeface="Times New Roman" pitchFamily="18" charset="0"/>
              </a:rPr>
              <a:t>            Sans frais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118</Template>
  <TotalTime>3975</TotalTime>
  <Words>596</Words>
  <Application>Microsoft Office PowerPoint</Application>
  <PresentationFormat>Personnalisé</PresentationFormat>
  <Paragraphs>105</Paragraphs>
  <Slides>2</Slides>
  <Notes>2</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118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TITLE TITRE DE COMMUNICATION</dc:title>
  <dc:creator>behnassi</dc:creator>
  <cp:lastModifiedBy>DJAZIA</cp:lastModifiedBy>
  <cp:revision>138</cp:revision>
  <dcterms:created xsi:type="dcterms:W3CDTF">2011-05-01T16:15:16Z</dcterms:created>
  <dcterms:modified xsi:type="dcterms:W3CDTF">2021-09-29T09:21:05Z</dcterms:modified>
</cp:coreProperties>
</file>