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797" r:id="rId2"/>
    <p:sldMasterId id="2147483816" r:id="rId3"/>
    <p:sldMasterId id="2147483683" r:id="rId4"/>
  </p:sldMasterIdLst>
  <p:notesMasterIdLst>
    <p:notesMasterId r:id="rId6"/>
  </p:notesMasterIdLst>
  <p:handoutMasterIdLst>
    <p:handoutMasterId r:id="rId7"/>
  </p:handoutMasterIdLst>
  <p:sldIdLst>
    <p:sldId id="283" r:id="rId5"/>
  </p:sldIdLst>
  <p:sldSz cx="6858000" cy="14630400"/>
  <p:notesSz cx="6858000" cy="9144000"/>
  <p:defaultTextStyle>
    <a:defPPr>
      <a:defRPr lang="en-US"/>
    </a:defPPr>
    <a:lvl1pPr marL="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40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7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718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957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196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43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675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913" algn="l" defTabSz="9144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封面页_图片版" id="{E8D0D622-F6C6-F44A-B365-B4A5FF6195C2}">
          <p14:sldIdLst>
            <p14:sldId id="283"/>
          </p14:sldIdLst>
        </p14:section>
        <p14:section name="目录页" id="{9D221634-295C-7843-AF5C-A0CB4F229241}">
          <p14:sldIdLst/>
        </p14:section>
        <p14:section name="章节页" id="{FD05EE94-C931-8C4B-83A2-004B32AA1207}">
          <p14:sldIdLst/>
        </p14:section>
        <p14:section name="结束页" id="{3F9D54A7-3BE2-2540-BB4C-DFE5509085F3}">
          <p14:sldIdLst/>
        </p14:section>
      </p14:sectionLst>
    </p:ext>
    <p:ext uri="{EFAFB233-063F-42B5-8137-9DF3F51BA10A}">
      <p15:sldGuideLst xmlns:p15="http://schemas.microsoft.com/office/powerpoint/2012/main">
        <p15:guide id="5" pos="2081" userDrawn="1">
          <p15:clr>
            <a:srgbClr val="A4A3A4"/>
          </p15:clr>
        </p15:guide>
        <p15:guide id="6" orient="horz" pos="4607" userDrawn="1">
          <p15:clr>
            <a:srgbClr val="A4A3A4"/>
          </p15:clr>
        </p15:guide>
        <p15:guide id="7" pos="19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815"/>
    <a:srgbClr val="000000"/>
    <a:srgbClr val="BF0100"/>
    <a:srgbClr val="535250"/>
    <a:srgbClr val="FFFFFF"/>
    <a:srgbClr val="E9002F"/>
    <a:srgbClr val="595757"/>
    <a:srgbClr val="888888"/>
    <a:srgbClr val="898989"/>
    <a:srgbClr val="B5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91"/>
  </p:normalViewPr>
  <p:slideViewPr>
    <p:cSldViewPr snapToGrid="0" snapToObjects="1">
      <p:cViewPr>
        <p:scale>
          <a:sx n="75" d="100"/>
          <a:sy n="75" d="100"/>
        </p:scale>
        <p:origin x="1584" y="-3832"/>
      </p:cViewPr>
      <p:guideLst>
        <p:guide pos="2081"/>
        <p:guide orient="horz" pos="4607"/>
        <p:guide pos="19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10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CC198DB-AFBD-584A-8986-364FF2B03F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D01315C-523F-A043-8029-B992149712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F71B8-DF2A-2E41-BE66-2E18A767DA8A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9601424-70F4-1643-8E3A-557A0258D6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85BF48A-FF5C-8145-95A7-EE66A87C73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F0CC5-85BE-A64A-BD47-54C66F7E9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5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60A27-BF12-6744-9E93-932A0E34D8BB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5100" y="1143000"/>
            <a:ext cx="1447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326F3-4732-B74B-9C70-D0992466E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5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04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957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60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261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913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566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219" algn="l" defTabSz="121930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05100" y="1143000"/>
            <a:ext cx="1447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探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949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智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4873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创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6698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攀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3707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78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19181AA-8E93-7743-ADEB-8A06A0DFC13A}"/>
              </a:ext>
            </a:extLst>
          </p:cNvPr>
          <p:cNvSpPr/>
          <p:nvPr userDrawn="1"/>
        </p:nvSpPr>
        <p:spPr>
          <a:xfrm>
            <a:off x="0" y="11927262"/>
            <a:ext cx="6858000" cy="27031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8000" tIns="84000" rIns="168000" bIns="8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307" dirty="0"/>
          </a:p>
        </p:txBody>
      </p:sp>
    </p:spTree>
    <p:extLst>
      <p:ext uri="{BB962C8B-B14F-4D97-AF65-F5344CB8AC3E}">
        <p14:creationId xmlns:p14="http://schemas.microsoft.com/office/powerpoint/2010/main" val="408710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92" r:id="rId3"/>
    <p:sldLayoutId id="2147483824" r:id="rId4"/>
  </p:sldLayoutIdLst>
  <p:hf hdr="0" ftr="0" dt="0"/>
  <p:txStyles>
    <p:titleStyle>
      <a:lvl1pPr algn="l" defTabSz="1680038" rtl="0" eaLnBrk="1" latinLnBrk="0" hangingPunct="1">
        <a:lnSpc>
          <a:spcPts val="6320"/>
        </a:lnSpc>
        <a:spcBef>
          <a:spcPct val="0"/>
        </a:spcBef>
        <a:buNone/>
        <a:defRPr sz="588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0" indent="0" algn="l" defTabSz="1680038" rtl="0" eaLnBrk="1" latinLnBrk="0" hangingPunct="1">
        <a:lnSpc>
          <a:spcPct val="100000"/>
        </a:lnSpc>
        <a:spcBef>
          <a:spcPts val="0"/>
        </a:spcBef>
        <a:buFontTx/>
        <a:buNone/>
        <a:defRPr sz="1837" kern="1200">
          <a:solidFill>
            <a:srgbClr val="1D1D1B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  <a:lvl2pPr marL="840019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0038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52005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360077" indent="0" algn="l" defTabSz="1680038" rtl="0" eaLnBrk="1" latinLnBrk="0" hangingPunct="1">
        <a:lnSpc>
          <a:spcPct val="90000"/>
        </a:lnSpc>
        <a:spcBef>
          <a:spcPts val="919"/>
        </a:spcBef>
        <a:buFontTx/>
        <a:buNone/>
        <a:defRPr sz="137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4620106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46012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6300145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7140163" indent="-420009" algn="l" defTabSz="1680038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40019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680038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52005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360077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200096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040115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588013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6720154" algn="l" defTabSz="1680038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7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318" userDrawn="1">
          <p15:clr>
            <a:srgbClr val="F26B43"/>
          </p15:clr>
        </p15:guide>
        <p15:guide id="4" orient="horz" pos="8548" userDrawn="1">
          <p15:clr>
            <a:srgbClr val="F26B43"/>
          </p15:clr>
        </p15:guide>
        <p15:guide id="5" orient="horz" pos="2635" userDrawn="1">
          <p15:clr>
            <a:srgbClr val="F26B43"/>
          </p15:clr>
        </p15:guide>
        <p15:guide id="6" orient="horz" pos="11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239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615963" y="13561470"/>
            <a:ext cx="822879" cy="1110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4" b="0" baseline="0" dirty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Huawei Confidential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412788" y="13659321"/>
            <a:ext cx="280988" cy="2545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636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1654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16367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654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=""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910690" y="5184819"/>
            <a:ext cx="1103938" cy="9447509"/>
            <a:chOff x="5343885" y="-373010"/>
            <a:chExt cx="3263586" cy="7361432"/>
          </a:xfrm>
        </p:grpSpPr>
        <p:sp>
          <p:nvSpPr>
            <p:cNvPr id="89" name="矩形 13">
              <a:extLst>
                <a:ext uri="{FF2B5EF4-FFF2-40B4-BE49-F238E27FC236}">
                  <a16:creationId xmlns=""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=""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4" y="1017811"/>
              <a:ext cx="1052648" cy="881329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=""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=""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=""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=""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=""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919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=""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1139"/>
                </a:lnSpc>
                <a:spcBef>
                  <a:spcPts val="0"/>
                </a:spcBef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=""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373010"/>
              <a:ext cx="726487" cy="528797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147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=""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=""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=""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=""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=""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94511" y="4866463"/>
              <a:ext cx="791510" cy="664397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=""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92274" y="4134866"/>
              <a:ext cx="791510" cy="664397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=""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92274" y="5596166"/>
              <a:ext cx="791510" cy="664397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=""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=""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=""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=""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=""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=""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=""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=""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=""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=""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=""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=""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1680181" rtl="0" eaLnBrk="1" fontAlgn="auto" latinLnBrk="0" hangingPunct="1">
                <a:lnSpc>
                  <a:spcPts val="113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=""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06130" y="3415851"/>
              <a:ext cx="791510" cy="664397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919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=""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15961" y="4866463"/>
              <a:ext cx="791510" cy="664397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=""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3724" y="4134866"/>
              <a:ext cx="791510" cy="664397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=""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13724" y="5596166"/>
              <a:ext cx="791510" cy="664397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=""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=""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=""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35/24/21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=""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=""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50318" y="6324025"/>
              <a:ext cx="513579" cy="664397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=""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6998296" y="6324025"/>
              <a:ext cx="513579" cy="664397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=""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41580" y="6324025"/>
              <a:ext cx="513579" cy="664397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=""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83608" y="6324025"/>
              <a:ext cx="513579" cy="6643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1139"/>
                </a:lnSpc>
              </a:pP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919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=""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109" y="13489956"/>
            <a:ext cx="714546" cy="58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565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105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5590" indent="-54559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Char char="•"/>
        <a:defRPr sz="6680" kern="1200">
          <a:solidFill>
            <a:schemeClr val="tx1"/>
          </a:solidFill>
          <a:latin typeface="+mn-lt"/>
          <a:ea typeface="+mn-ea"/>
          <a:cs typeface="+mn-cs"/>
        </a:defRPr>
      </a:lvl1pPr>
      <a:lvl2pPr marL="163676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727945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819126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910304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62" userDrawn="1">
          <p15:clr>
            <a:srgbClr val="F26B43"/>
          </p15:clr>
        </p15:guide>
        <p15:guide id="5" orient="horz" pos="874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90">
          <a:fgClr>
            <a:srgbClr val="FFFFFF"/>
          </a:fgClr>
          <a:bgClr>
            <a:schemeClr val="bg2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40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2182356" rtl="0" eaLnBrk="1" latinLnBrk="0" hangingPunct="1">
        <a:lnSpc>
          <a:spcPct val="90000"/>
        </a:lnSpc>
        <a:spcBef>
          <a:spcPct val="0"/>
        </a:spcBef>
        <a:buNone/>
        <a:defRPr sz="9187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2182356" rtl="0" eaLnBrk="1" latinLnBrk="0" hangingPunct="1">
        <a:lnSpc>
          <a:spcPct val="90000"/>
        </a:lnSpc>
        <a:spcBef>
          <a:spcPts val="2387"/>
        </a:spcBef>
        <a:buFont typeface="Arial" panose="020B0604020202020204" pitchFamily="34" charset="0"/>
        <a:buNone/>
        <a:defRPr sz="3343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1091180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5729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773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indent="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None/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6001483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7092662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8183839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9275018" indent="-545590" algn="l" defTabSz="2182356" rtl="0" eaLnBrk="1" latinLnBrk="0" hangingPunct="1">
        <a:lnSpc>
          <a:spcPct val="90000"/>
        </a:lnSpc>
        <a:spcBef>
          <a:spcPts val="1194"/>
        </a:spcBef>
        <a:buFont typeface="Arial" panose="020B0604020202020204" pitchFamily="34" charset="0"/>
        <a:buChar char="•"/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1pPr>
      <a:lvl2pPr marL="109118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2pPr>
      <a:lvl3pPr marL="2182356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3pPr>
      <a:lvl4pPr marL="3273538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4pPr>
      <a:lvl5pPr marL="4364715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5pPr>
      <a:lvl6pPr marL="5455894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6pPr>
      <a:lvl7pPr marL="6547072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7pPr>
      <a:lvl8pPr marL="7638253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8pPr>
      <a:lvl9pPr marL="8729430" algn="l" defTabSz="2182356" rtl="0" eaLnBrk="1" latinLnBrk="0" hangingPunct="1">
        <a:defRPr sz="42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609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58" userDrawn="1">
          <p15:clr>
            <a:srgbClr val="F26B43"/>
          </p15:clr>
        </p15:guide>
        <p15:guide id="4" pos="4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erbah.amel1@huawei.co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.huawei.com/en/" TargetMode="External"/><Relationship Id="rId5" Type="http://schemas.openxmlformats.org/officeDocument/2006/relationships/hyperlink" Target="https://e.huawei.com/cn/talent/#/ict-academy/home" TargetMode="External"/><Relationship Id="rId10" Type="http://schemas.openxmlformats.org/officeDocument/2006/relationships/hyperlink" Target="https://welink.zhumu.com/j/400806433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rgbClr val="FFFFFF"/>
          </a:fgClr>
          <a:bgClr>
            <a:schemeClr val="tx1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" y="817"/>
            <a:ext cx="6858000" cy="1964098"/>
          </a:xfrm>
          <a:prstGeom prst="rect">
            <a:avLst/>
          </a:prstGeom>
        </p:spPr>
      </p:pic>
      <p:sp>
        <p:nvSpPr>
          <p:cNvPr id="43" name="圆角矩形 42"/>
          <p:cNvSpPr/>
          <p:nvPr/>
        </p:nvSpPr>
        <p:spPr>
          <a:xfrm>
            <a:off x="1536999" y="3619610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1480510" y="4817089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590" y="1618349"/>
            <a:ext cx="1132236" cy="247619"/>
          </a:xfrm>
          <a:prstGeom prst="rect">
            <a:avLst/>
          </a:prstGeom>
        </p:spPr>
      </p:pic>
      <p:sp>
        <p:nvSpPr>
          <p:cNvPr id="27" name="文本框 26"/>
          <p:cNvSpPr txBox="1"/>
          <p:nvPr/>
        </p:nvSpPr>
        <p:spPr>
          <a:xfrm>
            <a:off x="501118" y="3847293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93343" y="4979478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89210" y="607022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628847" y="3722141"/>
            <a:ext cx="127278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Create an account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573706" y="4104844"/>
            <a:ext cx="4434404" cy="289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Create an account and log in by 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clicking here</a:t>
            </a:r>
            <a:r>
              <a:rPr lang="en-US" altLang="zh-CN" sz="105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10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633116" y="4883782"/>
            <a:ext cx="191077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Associate with an academy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1324168" y="12956159"/>
            <a:ext cx="4547479" cy="1092469"/>
          </a:xfrm>
          <a:prstGeom prst="roundRect">
            <a:avLst>
              <a:gd name="adj" fmla="val 4608"/>
            </a:avLst>
          </a:prstGeom>
          <a:solidFill>
            <a:schemeClr val="tx2">
              <a:alpha val="3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 smtClean="0">
                <a:latin typeface="+mj-ea"/>
                <a:ea typeface="+mj-ea"/>
              </a:rPr>
              <a:t>Looking forward to count you with us!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642082" y="5103524"/>
            <a:ext cx="4350869" cy="4847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  <a:hlinkClick r:id="rId6"/>
              </a:rPr>
              <a:t>Click here 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to submit an association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application will be sent to your ICT Academy administrator for approval.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1788439" y="5899020"/>
            <a:ext cx="4349566" cy="1277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83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</a:t>
            </a:r>
            <a:r>
              <a:rPr kumimoji="1" lang="en-US" altLang="zh-CN" sz="83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                   </a:t>
            </a:r>
            <a:endParaRPr kumimoji="1" lang="en-US" altLang="zh-CN" sz="83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8" name="圆角矩形 41"/>
          <p:cNvSpPr/>
          <p:nvPr/>
        </p:nvSpPr>
        <p:spPr>
          <a:xfrm>
            <a:off x="1490259" y="593491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50" name="文本框 38"/>
          <p:cNvSpPr txBox="1"/>
          <p:nvPr/>
        </p:nvSpPr>
        <p:spPr>
          <a:xfrm>
            <a:off x="1626193" y="6046536"/>
            <a:ext cx="1675139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approval progress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2" name="文本框 77"/>
          <p:cNvSpPr txBox="1"/>
          <p:nvPr/>
        </p:nvSpPr>
        <p:spPr>
          <a:xfrm flipH="1">
            <a:off x="1626193" y="6391845"/>
            <a:ext cx="443440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Remind the administrator to approve your application.</a:t>
            </a:r>
          </a:p>
          <a:p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your profile image and go to </a:t>
            </a:r>
            <a:r>
              <a:rPr kumimoji="1" lang="en-US" altLang="zh-CN" sz="1050" b="1" i="1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My Class</a:t>
            </a:r>
            <a:r>
              <a:rPr kumimoji="1" lang="en-US" altLang="zh-CN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. Enter the class code.</a:t>
            </a:r>
            <a:endParaRPr kumimoji="1" lang="en-US" altLang="zh-CN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8" name="文本框 32"/>
          <p:cNvSpPr txBox="1"/>
          <p:nvPr/>
        </p:nvSpPr>
        <p:spPr>
          <a:xfrm>
            <a:off x="618199" y="3109460"/>
            <a:ext cx="21191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Become a student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258680" y="3514035"/>
            <a:ext cx="0" cy="329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190704" y="4979478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90704" y="6055631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190704" y="3851760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文本框 13"/>
          <p:cNvSpPr txBox="1"/>
          <p:nvPr/>
        </p:nvSpPr>
        <p:spPr>
          <a:xfrm>
            <a:off x="234667" y="2989557"/>
            <a:ext cx="651215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endParaRPr kumimoji="1" lang="en-US" altLang="zh-CN" sz="1100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2" name="文本框 13"/>
          <p:cNvSpPr txBox="1"/>
          <p:nvPr/>
        </p:nvSpPr>
        <p:spPr>
          <a:xfrm>
            <a:off x="328532" y="2789937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kumimoji="1" lang="en-US" altLang="zh-CN" sz="1400" b="1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Follow the steps:</a:t>
            </a:r>
            <a:endParaRPr kumimoji="1" lang="en-US" altLang="zh-CN" sz="1400" b="1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5" name="文本框 32"/>
          <p:cNvSpPr txBox="1"/>
          <p:nvPr/>
        </p:nvSpPr>
        <p:spPr>
          <a:xfrm>
            <a:off x="127425" y="162339"/>
            <a:ext cx="40973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zh-CN" sz="20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</a:t>
            </a:r>
          </a:p>
        </p:txBody>
      </p:sp>
      <p:sp>
        <p:nvSpPr>
          <p:cNvPr id="53" name="圆角矩形 42"/>
          <p:cNvSpPr/>
          <p:nvPr/>
        </p:nvSpPr>
        <p:spPr>
          <a:xfrm>
            <a:off x="1549279" y="7739094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“Start Learning" after sign up to learn the online course, including videos, textbooks, exams, and lab instructions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4" name="圆角矩形 43"/>
          <p:cNvSpPr/>
          <p:nvPr/>
        </p:nvSpPr>
        <p:spPr>
          <a:xfrm>
            <a:off x="1492790" y="8936573"/>
            <a:ext cx="4523605" cy="765765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the test in the catalog,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and follow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 to begin the test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5" name="文本框 26"/>
          <p:cNvSpPr txBox="1"/>
          <p:nvPr/>
        </p:nvSpPr>
        <p:spPr>
          <a:xfrm>
            <a:off x="513398" y="7966777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1</a:t>
            </a:r>
            <a:endParaRPr kumimoji="1" lang="zh-CN" altLang="en-US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6" name="文本框 27"/>
          <p:cNvSpPr txBox="1"/>
          <p:nvPr/>
        </p:nvSpPr>
        <p:spPr>
          <a:xfrm>
            <a:off x="505623" y="9098962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2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7" name="文本框 28"/>
          <p:cNvSpPr txBox="1"/>
          <p:nvPr/>
        </p:nvSpPr>
        <p:spPr>
          <a:xfrm>
            <a:off x="501490" y="10189711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3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59" name="文本框 32"/>
          <p:cNvSpPr txBox="1"/>
          <p:nvPr/>
        </p:nvSpPr>
        <p:spPr>
          <a:xfrm>
            <a:off x="1565327" y="7791728"/>
            <a:ext cx="93134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2" name="文本框 35"/>
          <p:cNvSpPr txBox="1"/>
          <p:nvPr/>
        </p:nvSpPr>
        <p:spPr>
          <a:xfrm>
            <a:off x="1622411" y="8924995"/>
            <a:ext cx="75982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Take exam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9" name="圆角矩形 41"/>
          <p:cNvSpPr/>
          <p:nvPr/>
        </p:nvSpPr>
        <p:spPr>
          <a:xfrm>
            <a:off x="1492791" y="9929528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sz="1050" dirty="0" smtClean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Select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corresponding experiment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in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catalog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, and then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start the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 </a:t>
            </a:r>
            <a:r>
              <a:rPr kumimoji="1" lang="en-US" sz="1050" dirty="0" smtClean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according to </a:t>
            </a:r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the guidance.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0" name="文本框 38"/>
          <p:cNvSpPr txBox="1"/>
          <p:nvPr/>
        </p:nvSpPr>
        <p:spPr>
          <a:xfrm>
            <a:off x="1619757" y="10041894"/>
            <a:ext cx="80791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Experiment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1" name="文本框 32"/>
          <p:cNvSpPr txBox="1"/>
          <p:nvPr/>
        </p:nvSpPr>
        <p:spPr>
          <a:xfrm>
            <a:off x="548671" y="7118383"/>
            <a:ext cx="16274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kumimoji="1" lang="en-US" altLang="zh-CN" sz="1600" dirty="0" smtClean="0">
                <a:solidFill>
                  <a:srgbClr val="C00000"/>
                </a:solidFill>
                <a:latin typeface="+mj-ea"/>
                <a:ea typeface="+mj-ea"/>
                <a:cs typeface="Huawei Sans" panose="020C0503030203020204" pitchFamily="34" charset="0"/>
              </a:rPr>
              <a:t>Start to learn</a:t>
            </a:r>
            <a:endParaRPr kumimoji="1" lang="en-US" altLang="zh-CN" sz="1600" dirty="0">
              <a:solidFill>
                <a:srgbClr val="C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1270960" y="7633519"/>
            <a:ext cx="0" cy="4436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1202984" y="9098962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202984" y="1017511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202984" y="7971244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202984" y="11327205"/>
            <a:ext cx="135952" cy="20730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圆角矩形 41"/>
          <p:cNvSpPr/>
          <p:nvPr/>
        </p:nvSpPr>
        <p:spPr>
          <a:xfrm>
            <a:off x="1522670" y="11098792"/>
            <a:ext cx="4523605" cy="885869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sz="1050" dirty="0">
                <a:solidFill>
                  <a:srgbClr val="535250"/>
                </a:solidFill>
                <a:latin typeface="+mj-ea"/>
                <a:ea typeface="+mj-ea"/>
                <a:cs typeface="Huawei Sans" panose="020C0503030203020204" pitchFamily="34" charset="0"/>
              </a:rPr>
              <a:t>Click “Grades" to view the score page after finishing the study</a:t>
            </a:r>
            <a:endParaRPr kumimoji="1" lang="zh-CN" altLang="en-US" sz="1050" dirty="0">
              <a:solidFill>
                <a:srgbClr val="53525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79" name="文本框 38"/>
          <p:cNvSpPr txBox="1"/>
          <p:nvPr/>
        </p:nvSpPr>
        <p:spPr>
          <a:xfrm>
            <a:off x="1597845" y="11186883"/>
            <a:ext cx="761427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1100" b="1" dirty="0" smtClean="0">
                <a:solidFill>
                  <a:srgbClr val="000000"/>
                </a:solidFill>
                <a:latin typeface="+mj-ea"/>
                <a:ea typeface="+mj-ea"/>
                <a:cs typeface="Huawei Sans" panose="020C0503030203020204" pitchFamily="34" charset="0"/>
              </a:rPr>
              <a:t>View score</a:t>
            </a:r>
            <a:endParaRPr kumimoji="1" lang="en-US" altLang="zh-CN" sz="1100" b="1" dirty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81" name="文本框 27"/>
          <p:cNvSpPr txBox="1"/>
          <p:nvPr/>
        </p:nvSpPr>
        <p:spPr>
          <a:xfrm>
            <a:off x="508791" y="11351296"/>
            <a:ext cx="408766" cy="1615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en-US" altLang="zh-CN" sz="1050" dirty="0" smtClean="0">
                <a:latin typeface="+mj-ea"/>
                <a:ea typeface="+mj-ea"/>
                <a:cs typeface="Huawei Sans" panose="020C0503030203020204" pitchFamily="34" charset="0"/>
              </a:rPr>
              <a:t>Step 4</a:t>
            </a:r>
            <a:endParaRPr kumimoji="1" lang="en-US" altLang="zh-CN" sz="1050" dirty="0"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65" y="2058325"/>
            <a:ext cx="6692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Welcome to Huawei ICT Academy! </a:t>
            </a:r>
          </a:p>
          <a:p>
            <a:r>
              <a:rPr lang="en-US" b="1" dirty="0" smtClean="0">
                <a:solidFill>
                  <a:srgbClr val="221815"/>
                </a:solidFill>
                <a:latin typeface="Calibri" panose="020F0502020204030204" pitchFamily="34" charset="0"/>
                <a:ea typeface="Microsoft Himalaya" panose="01010100010101010101" pitchFamily="2" charset="0"/>
                <a:cs typeface="Calibri" panose="020F0502020204030204" pitchFamily="34" charset="0"/>
              </a:rPr>
              <a:t>Register, become a student and join the learning adventure!</a:t>
            </a:r>
            <a:endParaRPr lang="en-US" b="1" dirty="0">
              <a:solidFill>
                <a:srgbClr val="221815"/>
              </a:solidFill>
              <a:latin typeface="Calibri" panose="020F0502020204030204" pitchFamily="34" charset="0"/>
              <a:ea typeface="Microsoft Himalaya" panose="01010100010101010101" pitchFamily="2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91" y="13658703"/>
            <a:ext cx="933439" cy="933439"/>
          </a:xfrm>
          <a:prstGeom prst="rect">
            <a:avLst/>
          </a:prstGeom>
        </p:spPr>
      </p:pic>
      <p:sp>
        <p:nvSpPr>
          <p:cNvPr id="46" name="文本框 38"/>
          <p:cNvSpPr txBox="1"/>
          <p:nvPr/>
        </p:nvSpPr>
        <p:spPr>
          <a:xfrm>
            <a:off x="1597845" y="12120793"/>
            <a:ext cx="3375924" cy="166199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zh-CN" sz="2400" b="1" dirty="0" smtClean="0">
                <a:solidFill>
                  <a:srgbClr val="0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Kindly contact us for further information:</a:t>
            </a:r>
          </a:p>
          <a:p>
            <a:r>
              <a:rPr kumimoji="1" lang="en-US" altLang="zh-CN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Amel CERBAH: 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  <a:hlinkClick r:id="rId8"/>
              </a:rPr>
              <a:t>cerbah.amel1@huawei.com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</a:p>
          <a:p>
            <a:r>
              <a:rPr lang="en-US" b="1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Feriel </a:t>
            </a:r>
            <a:r>
              <a:rPr lang="en-US" b="1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HASSAINE:</a:t>
            </a:r>
            <a:r>
              <a:rPr lang="en-US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r>
              <a:rPr lang="en-US" u="sng" dirty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hassaine.feriel@huawei.com</a:t>
            </a:r>
            <a:endParaRPr lang="en-US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endParaRPr lang="en-US" sz="2400" u="sng" dirty="0" smtClean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endParaRPr kumimoji="1" lang="en-US" altLang="zh-CN" sz="2400" b="1" dirty="0">
              <a:solidFill>
                <a:srgbClr val="C00000"/>
              </a:solidFill>
              <a:latin typeface="Microsoft Himalaya" panose="01010100010101010101" pitchFamily="2" charset="0"/>
              <a:ea typeface="Microsoft Himalaya" panose="01010100010101010101" pitchFamily="2" charset="0"/>
              <a:cs typeface="Microsoft Himalaya" panose="01010100010101010101" pitchFamily="2" charset="0"/>
            </a:endParaRPr>
          </a:p>
        </p:txBody>
      </p:sp>
      <p:pic>
        <p:nvPicPr>
          <p:cNvPr id="51" name="图片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26" y="1168913"/>
            <a:ext cx="327337" cy="327337"/>
          </a:xfrm>
          <a:prstGeom prst="rect">
            <a:avLst/>
          </a:prstGeom>
        </p:spPr>
      </p:pic>
      <p:sp>
        <p:nvSpPr>
          <p:cNvPr id="60" name="文本框 32"/>
          <p:cNvSpPr txBox="1"/>
          <p:nvPr/>
        </p:nvSpPr>
        <p:spPr>
          <a:xfrm>
            <a:off x="489210" y="454521"/>
            <a:ext cx="4097358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kumimoji="1" lang="en-US" altLang="zh-CN" sz="2000" b="1" dirty="0" smtClean="0">
              <a:solidFill>
                <a:srgbClr val="000000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kumimoji="1" lang="en-US" sz="1600" dirty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Huawei ICT Academy Student </a:t>
            </a:r>
            <a:r>
              <a:rPr kumimoji="1" lang="en-US" sz="1600" dirty="0" smtClean="0">
                <a:solidFill>
                  <a:srgbClr val="221815"/>
                </a:solidFill>
                <a:latin typeface="+mj-ea"/>
                <a:ea typeface="+mj-ea"/>
                <a:cs typeface="Huawei Sans" panose="020C0503030203020204" pitchFamily="34" charset="0"/>
              </a:rPr>
              <a:t>Webinar</a:t>
            </a:r>
          </a:p>
          <a:p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r>
              <a:rPr lang="en-US" sz="1400" dirty="0" smtClean="0"/>
              <a:t>September</a:t>
            </a:r>
            <a:r>
              <a:rPr lang="en-US" sz="1400" dirty="0" smtClean="0"/>
              <a:t> </a:t>
            </a:r>
            <a:r>
              <a:rPr lang="en-US" sz="1400" dirty="0"/>
              <a:t>1</a:t>
            </a:r>
            <a:r>
              <a:rPr lang="en-US" sz="1400" dirty="0" smtClean="0"/>
              <a:t>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,2021</a:t>
            </a:r>
            <a:r>
              <a:rPr lang="en-US" sz="1400" dirty="0" smtClean="0"/>
              <a:t>| 10:00-11:30am GMT+1</a:t>
            </a:r>
            <a:endParaRPr kumimoji="1" lang="en-US" sz="1400" dirty="0" smtClean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  <a:p>
            <a:endParaRPr kumimoji="1" lang="en-US" altLang="zh-CN" sz="1400" dirty="0">
              <a:solidFill>
                <a:srgbClr val="221815"/>
              </a:solidFill>
              <a:latin typeface="+mj-ea"/>
              <a:ea typeface="+mj-ea"/>
              <a:cs typeface="Huawei Sans" panose="020C0503030203020204" pitchFamily="34" charset="0"/>
            </a:endParaRPr>
          </a:p>
        </p:txBody>
      </p:sp>
      <p:sp>
        <p:nvSpPr>
          <p:cNvPr id="61" name="文本框 13"/>
          <p:cNvSpPr txBox="1"/>
          <p:nvPr/>
        </p:nvSpPr>
        <p:spPr>
          <a:xfrm>
            <a:off x="573076" y="1660723"/>
            <a:ext cx="47099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Webinar link: </a:t>
            </a:r>
            <a:r>
              <a:rPr lang="en-US" sz="1400" u="sng" dirty="0" smtClean="0">
                <a:hlinkClick r:id="rId10"/>
              </a:rPr>
              <a:t>Click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3295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封面页_图片版 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77E3B732-DDF7-4011-B681-28F511DF8898}"/>
    </a:ext>
  </a:extLst>
</a:theme>
</file>

<file path=ppt/theme/theme2.xml><?xml version="1.0" encoding="utf-8"?>
<a:theme xmlns:a="http://schemas.openxmlformats.org/drawingml/2006/main" name="目录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sz="2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002891D3-441F-4843-9EAC-D44E0F2301F5}"/>
    </a:ext>
  </a:extLst>
</a:theme>
</file>

<file path=ppt/theme/theme3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9E3EAF68-ABE1-42CC-9EED-BC9EE9E8453C}"/>
    </a:ext>
  </a:extLst>
</a:theme>
</file>

<file path=ppt/theme/theme4.xml><?xml version="1.0" encoding="utf-8"?>
<a:theme xmlns:a="http://schemas.openxmlformats.org/drawingml/2006/main" name="结束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1" id="{358AC06C-4CE3-4A3F-B594-9738C68624A0}" vid="{AFFA82CF-250F-4604-B0DF-1F7FF8D511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PPT模板</Template>
  <TotalTime>759</TotalTime>
  <Words>227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Huawei Sans</vt:lpstr>
      <vt:lpstr>Microsoft YaHei</vt:lpstr>
      <vt:lpstr>Microsoft YaHei</vt:lpstr>
      <vt:lpstr>Arial</vt:lpstr>
      <vt:lpstr>Calibri</vt:lpstr>
      <vt:lpstr>Microsoft Himalaya</vt:lpstr>
      <vt:lpstr>Wingdings</vt:lpstr>
      <vt:lpstr>封面页_图片版 </vt:lpstr>
      <vt:lpstr>目录页</vt:lpstr>
      <vt:lpstr>章节页</vt:lpstr>
      <vt:lpstr>结束页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zhuguohua (C)</dc:creator>
  <cp:lastModifiedBy>ZEGHOUD Feriel</cp:lastModifiedBy>
  <cp:revision>57</cp:revision>
  <dcterms:created xsi:type="dcterms:W3CDTF">2019-07-19T03:09:05Z</dcterms:created>
  <dcterms:modified xsi:type="dcterms:W3CDTF">2021-09-12T10:30:19Z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(3)P70ML3mCKSmaDV6VutGXDlm7nFOjQAF//DiqMKQgHZWLvvz9j1j9yWkMYCJpBbg5hCMVqTbd
eN2a2XrytWGBMMkDhPLzvuV+7ZkPPcuJoHQtpqDg3vl3LaRr15c+xVPcVSt7rA4dyc2paf1a
6qF6gMP0SOd+BYkQzTLln6ZR2H1lp4l6rl05FzGG5FLv/OPDVh8R+a+Razy0i8hZt6oxc66z
w+Uhbr+F8lOz/CfFL0</vt:lpwstr>
  </property>
  <property fmtid="{D5CDD505-2E9C-101B-9397-08002B2CF9AE}" pid="3" name="_2015_ms_pID_7253431">
    <vt:lpwstr>IT9XkDFe+F0afJYjmB7/MPPVO5BcrmFhlDd9kCNPA3dIJ1ftW62oWq
kXRaVVlaQfY+Uqc/JrMXWdd/EUcNDpBjHfLaJ20Ymc98I9AD9O2BBw9R2BPlPmpt0hQ5WY7u
2sRLFwX0MUh2dA9JG5LwNk2W912fELdPBXnzox0G+tmH467qdBF5pDsGoZQ1basOAxLoq3qn
7uvQgVVOeVaZfDvPeLhit7+GWV2IsvmvIFQi</vt:lpwstr>
  </property>
  <property fmtid="{D5CDD505-2E9C-101B-9397-08002B2CF9AE}" pid="4" name="_2015_ms_pID_7253432">
    <vt:lpwstr>Sg==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1629215616</vt:lpwstr>
  </property>
</Properties>
</file>